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fif" ContentType="image/jpeg"/>
  <Default Extension="jpeg" ContentType="image/jpeg"/>
  <Default Extension="jpg" ContentType="image/jpeg"/>
  <Default Extension="png" ContentType="image/png"/>
  <Default Extension="pptx" ContentType="application/vnd.openxmlformats-officedocument.presentationml.presentation"/>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2" r:id="rId6"/>
    <p:sldId id="283" r:id="rId7"/>
    <p:sldId id="284" r:id="rId8"/>
    <p:sldId id="286" r:id="rId9"/>
    <p:sldId id="287" r:id="rId10"/>
    <p:sldId id="309" r:id="rId11"/>
    <p:sldId id="288" r:id="rId12"/>
    <p:sldId id="289" r:id="rId13"/>
    <p:sldId id="290" r:id="rId14"/>
    <p:sldId id="301" r:id="rId15"/>
    <p:sldId id="302" r:id="rId16"/>
    <p:sldId id="303" r:id="rId17"/>
    <p:sldId id="304" r:id="rId18"/>
    <p:sldId id="305" r:id="rId19"/>
    <p:sldId id="306" r:id="rId20"/>
    <p:sldId id="307" r:id="rId21"/>
    <p:sldId id="308" r:id="rId22"/>
    <p:sldId id="276" r:id="rId23"/>
    <p:sldId id="277" r:id="rId24"/>
    <p:sldId id="291" r:id="rId25"/>
    <p:sldId id="278" r:id="rId26"/>
    <p:sldId id="279" r:id="rId27"/>
    <p:sldId id="280" r:id="rId28"/>
    <p:sldId id="281" r:id="rId29"/>
    <p:sldId id="311" r:id="rId30"/>
    <p:sldId id="261" r:id="rId31"/>
    <p:sldId id="262" r:id="rId32"/>
    <p:sldId id="263" r:id="rId33"/>
    <p:sldId id="264" r:id="rId34"/>
    <p:sldId id="310" r:id="rId35"/>
    <p:sldId id="265" r:id="rId36"/>
    <p:sldId id="267" r:id="rId37"/>
    <p:sldId id="266" r:id="rId38"/>
    <p:sldId id="315" r:id="rId39"/>
    <p:sldId id="293" r:id="rId40"/>
    <p:sldId id="314" r:id="rId41"/>
    <p:sldId id="270" r:id="rId42"/>
    <p:sldId id="268" r:id="rId43"/>
    <p:sldId id="272" r:id="rId44"/>
    <p:sldId id="273" r:id="rId45"/>
    <p:sldId id="274" r:id="rId46"/>
    <p:sldId id="275" r:id="rId47"/>
    <p:sldId id="260" r:id="rId48"/>
    <p:sldId id="312" r:id="rId49"/>
    <p:sldId id="313" r:id="rId50"/>
    <p:sldId id="298" r:id="rId51"/>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114" d="100"/>
          <a:sy n="114" d="100"/>
        </p:scale>
        <p:origin x="46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8180288\Desktop\0904&#12488;&#12463;&#12414;&#12418;&#36939;&#21205;&#21462;&#32068;.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Sheet1!$B$7</c:f>
              <c:strCache>
                <c:ptCount val="1"/>
                <c:pt idx="0">
                  <c:v>他人事</c:v>
                </c:pt>
              </c:strCache>
            </c:strRef>
          </c:tx>
          <c:spPr>
            <a:solidFill>
              <a:schemeClr val="accent1"/>
            </a:solidFill>
            <a:ln>
              <a:noFill/>
            </a:ln>
            <a:effectLst/>
          </c:spPr>
          <c:invertIfNegative val="0"/>
          <c:val>
            <c:numRef>
              <c:f>Sheet1!$B$8</c:f>
              <c:numCache>
                <c:formatCode>General</c:formatCode>
                <c:ptCount val="1"/>
                <c:pt idx="0">
                  <c:v>30</c:v>
                </c:pt>
              </c:numCache>
            </c:numRef>
          </c:val>
          <c:extLst>
            <c:ext xmlns:c16="http://schemas.microsoft.com/office/drawing/2014/chart" uri="{C3380CC4-5D6E-409C-BE32-E72D297353CC}">
              <c16:uniqueId val="{00000000-15C5-4836-9C40-D366E9D2C8F3}"/>
            </c:ext>
          </c:extLst>
        </c:ser>
        <c:ser>
          <c:idx val="1"/>
          <c:order val="1"/>
          <c:tx>
            <c:strRef>
              <c:f>Sheet1!$C$7</c:f>
              <c:strCache>
                <c:ptCount val="1"/>
                <c:pt idx="0">
                  <c:v>楽観視</c:v>
                </c:pt>
              </c:strCache>
            </c:strRef>
          </c:tx>
          <c:spPr>
            <a:solidFill>
              <a:schemeClr val="accent2"/>
            </a:solidFill>
            <a:ln>
              <a:noFill/>
            </a:ln>
            <a:effectLst/>
          </c:spPr>
          <c:invertIfNegative val="0"/>
          <c:val>
            <c:numRef>
              <c:f>Sheet1!$C$8</c:f>
              <c:numCache>
                <c:formatCode>General</c:formatCode>
                <c:ptCount val="1"/>
                <c:pt idx="0">
                  <c:v>60</c:v>
                </c:pt>
              </c:numCache>
            </c:numRef>
          </c:val>
          <c:extLst>
            <c:ext xmlns:c16="http://schemas.microsoft.com/office/drawing/2014/chart" uri="{C3380CC4-5D6E-409C-BE32-E72D297353CC}">
              <c16:uniqueId val="{00000001-15C5-4836-9C40-D366E9D2C8F3}"/>
            </c:ext>
          </c:extLst>
        </c:ser>
        <c:ser>
          <c:idx val="2"/>
          <c:order val="2"/>
          <c:tx>
            <c:strRef>
              <c:f>Sheet1!$D$7</c:f>
              <c:strCache>
                <c:ptCount val="1"/>
                <c:pt idx="0">
                  <c:v>その他</c:v>
                </c:pt>
              </c:strCache>
            </c:strRef>
          </c:tx>
          <c:spPr>
            <a:solidFill>
              <a:schemeClr val="accent3"/>
            </a:solidFill>
            <a:ln>
              <a:noFill/>
            </a:ln>
            <a:effectLst/>
          </c:spPr>
          <c:invertIfNegative val="0"/>
          <c:val>
            <c:numRef>
              <c:f>Sheet1!$D$8</c:f>
              <c:numCache>
                <c:formatCode>General</c:formatCode>
                <c:ptCount val="1"/>
                <c:pt idx="0">
                  <c:v>10</c:v>
                </c:pt>
              </c:numCache>
            </c:numRef>
          </c:val>
          <c:extLst>
            <c:ext xmlns:c16="http://schemas.microsoft.com/office/drawing/2014/chart" uri="{C3380CC4-5D6E-409C-BE32-E72D297353CC}">
              <c16:uniqueId val="{00000002-15C5-4836-9C40-D366E9D2C8F3}"/>
            </c:ext>
          </c:extLst>
        </c:ser>
        <c:dLbls>
          <c:showLegendKey val="0"/>
          <c:showVal val="0"/>
          <c:showCatName val="0"/>
          <c:showSerName val="0"/>
          <c:showPercent val="0"/>
          <c:showBubbleSize val="0"/>
        </c:dLbls>
        <c:gapWidth val="150"/>
        <c:overlap val="100"/>
        <c:axId val="2010282272"/>
        <c:axId val="2010270624"/>
      </c:barChart>
      <c:catAx>
        <c:axId val="2010282272"/>
        <c:scaling>
          <c:orientation val="minMax"/>
        </c:scaling>
        <c:delete val="1"/>
        <c:axPos val="l"/>
        <c:numFmt formatCode="General" sourceLinked="1"/>
        <c:majorTickMark val="none"/>
        <c:minorTickMark val="none"/>
        <c:tickLblPos val="nextTo"/>
        <c:crossAx val="2010270624"/>
        <c:crosses val="autoZero"/>
        <c:auto val="1"/>
        <c:lblAlgn val="ctr"/>
        <c:lblOffset val="100"/>
        <c:noMultiLvlLbl val="0"/>
      </c:catAx>
      <c:valAx>
        <c:axId val="20102706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2010282272"/>
        <c:crosses val="autoZero"/>
        <c:crossBetween val="between"/>
      </c:valAx>
      <c:spPr>
        <a:noFill/>
        <a:ln>
          <a:noFill/>
        </a:ln>
        <a:effectLst/>
      </c:spPr>
    </c:plotArea>
    <c:plotVisOnly val="1"/>
    <c:dispBlanksAs val="gap"/>
    <c:showDLblsOverMax val="0"/>
  </c:chart>
  <c:spPr>
    <a:solidFill>
      <a:schemeClr val="lt1"/>
    </a:solidFill>
    <a:ln w="12700" cap="flat" cmpd="sng" algn="ctr">
      <a:solidFill>
        <a:schemeClr val="accent6"/>
      </a:solidFill>
      <a:prstDash val="solid"/>
      <a:miter lim="800000"/>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r>
              <a:rPr lang="ja-JP"/>
              <a:t>接触手段</a:t>
            </a:r>
          </a:p>
        </c:rich>
      </c:tx>
      <c:layout>
        <c:manualLayout>
          <c:xMode val="edge"/>
          <c:yMode val="edge"/>
          <c:x val="0.70461980058200768"/>
          <c:y val="0.87074829931972786"/>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ja-JP"/>
        </a:p>
      </c:txPr>
    </c:title>
    <c:autoTitleDeleted val="0"/>
    <c:plotArea>
      <c:layout/>
      <c:pieChart>
        <c:varyColors val="1"/>
        <c:ser>
          <c:idx val="0"/>
          <c:order val="0"/>
          <c:dPt>
            <c:idx val="0"/>
            <c:bubble3D val="0"/>
            <c:spPr>
              <a:solidFill>
                <a:schemeClr val="accent5">
                  <a:tint val="77000"/>
                </a:schemeClr>
              </a:solidFill>
              <a:ln w="19050">
                <a:solidFill>
                  <a:schemeClr val="lt1"/>
                </a:solidFill>
              </a:ln>
              <a:effectLst/>
            </c:spPr>
            <c:extLst>
              <c:ext xmlns:c16="http://schemas.microsoft.com/office/drawing/2014/chart" uri="{C3380CC4-5D6E-409C-BE32-E72D297353CC}">
                <c16:uniqueId val="{00000001-BA88-4757-BEA4-34ACEDFAED79}"/>
              </c:ext>
            </c:extLst>
          </c:dPt>
          <c:dPt>
            <c:idx val="1"/>
            <c:bubble3D val="0"/>
            <c:spPr>
              <a:solidFill>
                <a:schemeClr val="accent5">
                  <a:shade val="76000"/>
                </a:schemeClr>
              </a:solidFill>
              <a:ln w="19050">
                <a:solidFill>
                  <a:schemeClr val="lt1"/>
                </a:solidFill>
              </a:ln>
              <a:effectLst/>
            </c:spPr>
            <c:extLst>
              <c:ext xmlns:c16="http://schemas.microsoft.com/office/drawing/2014/chart" uri="{C3380CC4-5D6E-409C-BE32-E72D297353CC}">
                <c16:uniqueId val="{00000003-BA88-4757-BEA4-34ACEDFAED79}"/>
              </c:ext>
            </c:extLst>
          </c:dPt>
          <c:cat>
            <c:strRef>
              <c:f>Sheet1!$D$25:$E$25</c:f>
              <c:strCache>
                <c:ptCount val="2"/>
                <c:pt idx="0">
                  <c:v>国際電話</c:v>
                </c:pt>
                <c:pt idx="1">
                  <c:v>その他</c:v>
                </c:pt>
              </c:strCache>
            </c:strRef>
          </c:cat>
          <c:val>
            <c:numRef>
              <c:f>Sheet1!$D$26:$E$26</c:f>
              <c:numCache>
                <c:formatCode>General</c:formatCode>
                <c:ptCount val="2"/>
                <c:pt idx="0">
                  <c:v>70</c:v>
                </c:pt>
                <c:pt idx="1">
                  <c:v>30</c:v>
                </c:pt>
              </c:numCache>
            </c:numRef>
          </c:val>
          <c:extLst>
            <c:ext xmlns:c16="http://schemas.microsoft.com/office/drawing/2014/chart" uri="{C3380CC4-5D6E-409C-BE32-E72D297353CC}">
              <c16:uniqueId val="{00000004-BA88-4757-BEA4-34ACEDFAED7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accent6"/>
      </a:solidFill>
      <a:prstDash val="solid"/>
      <a:miter lim="800000"/>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r>
              <a:rPr lang="ja-JP"/>
              <a:t>電話種別</a:t>
            </a:r>
          </a:p>
        </c:rich>
      </c:tx>
      <c:layout>
        <c:manualLayout>
          <c:xMode val="edge"/>
          <c:yMode val="edge"/>
          <c:x val="0.83153007056478434"/>
          <c:y val="0.87074829931972786"/>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ja-JP"/>
        </a:p>
      </c:txPr>
    </c:title>
    <c:autoTitleDeleted val="0"/>
    <c:plotArea>
      <c:layout/>
      <c:pieChart>
        <c:varyColors val="1"/>
        <c:ser>
          <c:idx val="0"/>
          <c:order val="0"/>
          <c:dPt>
            <c:idx val="0"/>
            <c:bubble3D val="0"/>
            <c:spPr>
              <a:solidFill>
                <a:schemeClr val="accent2">
                  <a:tint val="77000"/>
                </a:schemeClr>
              </a:solidFill>
              <a:ln w="19050">
                <a:solidFill>
                  <a:schemeClr val="lt1"/>
                </a:solidFill>
              </a:ln>
              <a:effectLst/>
            </c:spPr>
            <c:extLst>
              <c:ext xmlns:c16="http://schemas.microsoft.com/office/drawing/2014/chart" uri="{C3380CC4-5D6E-409C-BE32-E72D297353CC}">
                <c16:uniqueId val="{00000001-CEA7-4564-8FA1-0EC4A0DB2BFD}"/>
              </c:ext>
            </c:extLst>
          </c:dPt>
          <c:dPt>
            <c:idx val="1"/>
            <c:bubble3D val="0"/>
            <c:spPr>
              <a:solidFill>
                <a:schemeClr val="accent2">
                  <a:shade val="76000"/>
                </a:schemeClr>
              </a:solidFill>
              <a:ln w="19050">
                <a:solidFill>
                  <a:schemeClr val="lt1"/>
                </a:solidFill>
              </a:ln>
              <a:effectLst/>
            </c:spPr>
            <c:extLst>
              <c:ext xmlns:c16="http://schemas.microsoft.com/office/drawing/2014/chart" uri="{C3380CC4-5D6E-409C-BE32-E72D297353CC}">
                <c16:uniqueId val="{00000003-CEA7-4564-8FA1-0EC4A0DB2BFD}"/>
              </c:ext>
            </c:extLst>
          </c:dPt>
          <c:cat>
            <c:strRef>
              <c:f>Sheet1!$D$25:$E$25</c:f>
              <c:strCache>
                <c:ptCount val="2"/>
                <c:pt idx="0">
                  <c:v>国際電話</c:v>
                </c:pt>
                <c:pt idx="1">
                  <c:v>その他</c:v>
                </c:pt>
              </c:strCache>
            </c:strRef>
          </c:cat>
          <c:val>
            <c:numRef>
              <c:f>Sheet1!$D$26:$E$26</c:f>
              <c:numCache>
                <c:formatCode>General</c:formatCode>
                <c:ptCount val="2"/>
                <c:pt idx="0">
                  <c:v>70</c:v>
                </c:pt>
                <c:pt idx="1">
                  <c:v>30</c:v>
                </c:pt>
              </c:numCache>
            </c:numRef>
          </c:val>
          <c:extLst>
            <c:ext xmlns:c16="http://schemas.microsoft.com/office/drawing/2014/chart" uri="{C3380CC4-5D6E-409C-BE32-E72D297353CC}">
              <c16:uniqueId val="{00000004-CEA7-4564-8FA1-0EC4A0DB2BF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accent6"/>
      </a:solidFill>
      <a:prstDash val="solid"/>
      <a:miter lim="800000"/>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ja-JP"/>
              <a:t>特殊詐欺　被害額前年比増減</a:t>
            </a:r>
          </a:p>
        </c:rich>
      </c:tx>
      <c:layout>
        <c:manualLayout>
          <c:xMode val="edge"/>
          <c:yMode val="edge"/>
          <c:x val="0.21059444427445123"/>
          <c:y val="2.3148170035328913E-2"/>
        </c:manualLayout>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ja-JP"/>
        </a:p>
      </c:txPr>
    </c:title>
    <c:autoTitleDeleted val="0"/>
    <c:plotArea>
      <c:layout/>
      <c:lineChart>
        <c:grouping val="standard"/>
        <c:varyColors val="0"/>
        <c:ser>
          <c:idx val="0"/>
          <c:order val="0"/>
          <c:spPr>
            <a:ln w="34925" cap="rnd">
              <a:solidFill>
                <a:schemeClr val="accent4"/>
              </a:solidFill>
              <a:round/>
            </a:ln>
            <a:effectLst>
              <a:outerShdw blurRad="57150" dist="19050" dir="5400000" algn="ctr" rotWithShape="0">
                <a:srgbClr val="000000">
                  <a:alpha val="63000"/>
                </a:srgbClr>
              </a:outerShdw>
            </a:effectLst>
          </c:spPr>
          <c:marker>
            <c:symbol val="none"/>
          </c:marker>
          <c:cat>
            <c:strRef>
              <c:f>被害額前年比推移!$A$2:$A$9</c:f>
              <c:strCache>
                <c:ptCount val="8"/>
                <c:pt idx="0">
                  <c:v>1月</c:v>
                </c:pt>
                <c:pt idx="1">
                  <c:v>2月</c:v>
                </c:pt>
                <c:pt idx="2">
                  <c:v>3月</c:v>
                </c:pt>
                <c:pt idx="3">
                  <c:v>4月</c:v>
                </c:pt>
                <c:pt idx="4">
                  <c:v>5月</c:v>
                </c:pt>
                <c:pt idx="5">
                  <c:v>6月</c:v>
                </c:pt>
                <c:pt idx="6">
                  <c:v>7月</c:v>
                </c:pt>
                <c:pt idx="7">
                  <c:v>8月</c:v>
                </c:pt>
              </c:strCache>
            </c:strRef>
          </c:cat>
          <c:val>
            <c:numRef>
              <c:f>被害額前年比推移!$D$2:$D$9</c:f>
              <c:numCache>
                <c:formatCode>#,##0_);[Red]\(#,##0\)</c:formatCode>
                <c:ptCount val="8"/>
                <c:pt idx="0">
                  <c:v>337730</c:v>
                </c:pt>
                <c:pt idx="1">
                  <c:v>480490</c:v>
                </c:pt>
                <c:pt idx="2">
                  <c:v>743644</c:v>
                </c:pt>
                <c:pt idx="3">
                  <c:v>806814</c:v>
                </c:pt>
                <c:pt idx="4">
                  <c:v>852549</c:v>
                </c:pt>
                <c:pt idx="5">
                  <c:v>1034625</c:v>
                </c:pt>
                <c:pt idx="6">
                  <c:v>987993</c:v>
                </c:pt>
                <c:pt idx="7">
                  <c:v>620006</c:v>
                </c:pt>
              </c:numCache>
            </c:numRef>
          </c:val>
          <c:smooth val="0"/>
          <c:extLst>
            <c:ext xmlns:c16="http://schemas.microsoft.com/office/drawing/2014/chart" uri="{C3380CC4-5D6E-409C-BE32-E72D297353CC}">
              <c16:uniqueId val="{00000000-ED5E-4356-98BA-2C42AD82B8AC}"/>
            </c:ext>
          </c:extLst>
        </c:ser>
        <c:dLbls>
          <c:showLegendKey val="0"/>
          <c:showVal val="0"/>
          <c:showCatName val="0"/>
          <c:showSerName val="0"/>
          <c:showPercent val="0"/>
          <c:showBubbleSize val="0"/>
        </c:dLbls>
        <c:smooth val="0"/>
        <c:axId val="1467807824"/>
        <c:axId val="1467802000"/>
      </c:lineChart>
      <c:catAx>
        <c:axId val="1467807824"/>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ja-JP"/>
          </a:p>
        </c:txPr>
        <c:crossAx val="1467802000"/>
        <c:crosses val="autoZero"/>
        <c:auto val="1"/>
        <c:lblAlgn val="ctr"/>
        <c:lblOffset val="100"/>
        <c:noMultiLvlLbl val="0"/>
      </c:catAx>
      <c:valAx>
        <c:axId val="1467802000"/>
        <c:scaling>
          <c:orientation val="minMax"/>
        </c:scaling>
        <c:delete val="0"/>
        <c:axPos val="l"/>
        <c:majorGridlines>
          <c:spPr>
            <a:ln w="9525" cap="flat" cmpd="sng" algn="ctr">
              <a:solidFill>
                <a:schemeClr val="lt1">
                  <a:lumMod val="95000"/>
                  <a:alpha val="10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ja-JP"/>
          </a:p>
        </c:txPr>
        <c:crossAx val="1467807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ja-JP"/>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5">
  <a:schemeClr val="accent5"/>
</cs:colorStyle>
</file>

<file path=ppt/charts/colors3.xml><?xml version="1.0" encoding="utf-8"?>
<cs:colorStyle xmlns:cs="http://schemas.microsoft.com/office/drawing/2012/chartStyle" xmlns:a="http://schemas.openxmlformats.org/drawingml/2006/main" meth="withinLinearReversed" id="22">
  <a:schemeClr val="accent2"/>
</cs:colorStyle>
</file>

<file path=ppt/charts/colors4.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0.emf"/></Relationships>
</file>

<file path=ppt/drawings/drawing1.xml><?xml version="1.0" encoding="utf-8"?>
<c:userShapes xmlns:c="http://schemas.openxmlformats.org/drawingml/2006/chart">
  <cdr:relSizeAnchor xmlns:cdr="http://schemas.openxmlformats.org/drawingml/2006/chartDrawing">
    <cdr:from>
      <cdr:x>0.67588</cdr:x>
      <cdr:y>0.80572</cdr:y>
    </cdr:from>
    <cdr:to>
      <cdr:x>0.95094</cdr:x>
      <cdr:y>0.92031</cdr:y>
    </cdr:to>
    <cdr:sp macro="" textlink="">
      <cdr:nvSpPr>
        <cdr:cNvPr id="2" name="矢印: 下 1">
          <a:extLst xmlns:a="http://schemas.openxmlformats.org/drawingml/2006/main">
            <a:ext uri="{FF2B5EF4-FFF2-40B4-BE49-F238E27FC236}">
              <a16:creationId xmlns:a16="http://schemas.microsoft.com/office/drawing/2014/main" id="{EE27C12D-9BFC-4356-882C-072EEE86FC0B}"/>
            </a:ext>
          </a:extLst>
        </cdr:cNvPr>
        <cdr:cNvSpPr/>
      </cdr:nvSpPr>
      <cdr:spPr>
        <a:xfrm xmlns:a="http://schemas.openxmlformats.org/drawingml/2006/main" rot="16200000">
          <a:off x="8326739" y="3646076"/>
          <a:ext cx="678674" cy="2930494"/>
        </a:xfrm>
        <a:prstGeom xmlns:a="http://schemas.openxmlformats.org/drawingml/2006/main" prst="downArrow">
          <a:avLst/>
        </a:prstGeom>
        <a:solidFill xmlns:a="http://schemas.openxmlformats.org/drawingml/2006/main">
          <a:schemeClr val="accent2"/>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kumimoji="1" lang="ja-JP" altLang="en-US" sz="1100"/>
        </a:p>
      </cdr:txBody>
    </cdr:sp>
  </cdr:relSizeAnchor>
  <cdr:relSizeAnchor xmlns:cdr="http://schemas.openxmlformats.org/drawingml/2006/chartDrawing">
    <cdr:from>
      <cdr:x>0.67731</cdr:x>
      <cdr:y>0.72851</cdr:y>
    </cdr:from>
    <cdr:to>
      <cdr:x>0.91536</cdr:x>
      <cdr:y>0.82573</cdr:y>
    </cdr:to>
    <cdr:sp macro="" textlink="">
      <cdr:nvSpPr>
        <cdr:cNvPr id="3" name="テキスト ボックス 2">
          <a:extLst xmlns:a="http://schemas.openxmlformats.org/drawingml/2006/main">
            <a:ext uri="{FF2B5EF4-FFF2-40B4-BE49-F238E27FC236}">
              <a16:creationId xmlns:a16="http://schemas.microsoft.com/office/drawing/2014/main" id="{4B5A864B-5718-42B6-8EC3-9001A1E7C5E6}"/>
            </a:ext>
          </a:extLst>
        </cdr:cNvPr>
        <cdr:cNvSpPr txBox="1"/>
      </cdr:nvSpPr>
      <cdr:spPr>
        <a:xfrm xmlns:a="http://schemas.openxmlformats.org/drawingml/2006/main">
          <a:off x="7216057" y="4314695"/>
          <a:ext cx="2536155" cy="575798"/>
        </a:xfrm>
        <a:prstGeom xmlns:a="http://schemas.openxmlformats.org/drawingml/2006/main" prst="rect">
          <a:avLst/>
        </a:prstGeom>
        <a:solidFill xmlns:a="http://schemas.openxmlformats.org/drawingml/2006/main">
          <a:schemeClr val="lt1"/>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kumimoji="1" lang="ja-JP" altLang="en-US" sz="2800" dirty="0">
              <a:latin typeface="BIZ UDゴシック" panose="020B0400000000000000" pitchFamily="49" charset="-128"/>
              <a:ea typeface="BIZ UDゴシック" panose="020B0400000000000000" pitchFamily="49" charset="-128"/>
            </a:rPr>
            <a:t>トクまも運動</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B12825-B7B8-4A48-839E-0ED8D802DC95}"/>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6BAD47D-155E-476A-9EA3-675B4CBF49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A8733101-1146-4DA3-8E33-FE56FA5B48F4}"/>
              </a:ext>
            </a:extLst>
          </p:cNvPr>
          <p:cNvSpPr>
            <a:spLocks noGrp="1"/>
          </p:cNvSpPr>
          <p:nvPr>
            <p:ph type="dt" sz="half" idx="10"/>
          </p:nvPr>
        </p:nvSpPr>
        <p:spPr/>
        <p:txBody>
          <a:bodyPr/>
          <a:lstStyle/>
          <a:p>
            <a:fld id="{05D925C9-C53B-40AC-BB0C-213A8F8AB4A4}" type="datetimeFigureOut">
              <a:rPr kumimoji="1" lang="ja-JP" altLang="en-US" smtClean="0"/>
              <a:t>2026/10/6</a:t>
            </a:fld>
            <a:endParaRPr kumimoji="1" lang="ja-JP" altLang="en-US"/>
          </a:p>
        </p:txBody>
      </p:sp>
      <p:sp>
        <p:nvSpPr>
          <p:cNvPr id="5" name="フッター プレースホルダー 4">
            <a:extLst>
              <a:ext uri="{FF2B5EF4-FFF2-40B4-BE49-F238E27FC236}">
                <a16:creationId xmlns:a16="http://schemas.microsoft.com/office/drawing/2014/main" id="{525015B0-AB88-42FC-A94B-592AE9B0DC2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913E209-9170-4CE2-BFEE-82D5AB21F752}"/>
              </a:ext>
            </a:extLst>
          </p:cNvPr>
          <p:cNvSpPr>
            <a:spLocks noGrp="1"/>
          </p:cNvSpPr>
          <p:nvPr>
            <p:ph type="sldNum" sz="quarter" idx="12"/>
          </p:nvPr>
        </p:nvSpPr>
        <p:spPr/>
        <p:txBody>
          <a:bodyPr/>
          <a:lstStyle/>
          <a:p>
            <a:fld id="{E13E0A1E-54D6-4481-97B9-C2D4B2ED9B00}" type="slidenum">
              <a:rPr kumimoji="1" lang="ja-JP" altLang="en-US" smtClean="0"/>
              <a:t>‹#›</a:t>
            </a:fld>
            <a:endParaRPr kumimoji="1" lang="ja-JP" altLang="en-US"/>
          </a:p>
        </p:txBody>
      </p:sp>
    </p:spTree>
    <p:extLst>
      <p:ext uri="{BB962C8B-B14F-4D97-AF65-F5344CB8AC3E}">
        <p14:creationId xmlns:p14="http://schemas.microsoft.com/office/powerpoint/2010/main" val="2041774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0CC67B-2CBB-44FB-BF79-ACA89723E96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4C0D7AE-170A-4E4C-A9CD-5C23B1ACDA62}"/>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69EBE42-B402-48B2-A30E-D056E1F3A8A3}"/>
              </a:ext>
            </a:extLst>
          </p:cNvPr>
          <p:cNvSpPr>
            <a:spLocks noGrp="1"/>
          </p:cNvSpPr>
          <p:nvPr>
            <p:ph type="dt" sz="half" idx="10"/>
          </p:nvPr>
        </p:nvSpPr>
        <p:spPr/>
        <p:txBody>
          <a:bodyPr/>
          <a:lstStyle/>
          <a:p>
            <a:fld id="{05D925C9-C53B-40AC-BB0C-213A8F8AB4A4}" type="datetimeFigureOut">
              <a:rPr kumimoji="1" lang="ja-JP" altLang="en-US" smtClean="0"/>
              <a:t>2026/10/6</a:t>
            </a:fld>
            <a:endParaRPr kumimoji="1" lang="ja-JP" altLang="en-US"/>
          </a:p>
        </p:txBody>
      </p:sp>
      <p:sp>
        <p:nvSpPr>
          <p:cNvPr id="5" name="フッター プレースホルダー 4">
            <a:extLst>
              <a:ext uri="{FF2B5EF4-FFF2-40B4-BE49-F238E27FC236}">
                <a16:creationId xmlns:a16="http://schemas.microsoft.com/office/drawing/2014/main" id="{8C96B7FA-E032-4A45-B30F-29D626736D6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ED2EAA7-FE00-48D5-8DE9-5AF0C8821C95}"/>
              </a:ext>
            </a:extLst>
          </p:cNvPr>
          <p:cNvSpPr>
            <a:spLocks noGrp="1"/>
          </p:cNvSpPr>
          <p:nvPr>
            <p:ph type="sldNum" sz="quarter" idx="12"/>
          </p:nvPr>
        </p:nvSpPr>
        <p:spPr/>
        <p:txBody>
          <a:bodyPr/>
          <a:lstStyle/>
          <a:p>
            <a:fld id="{E13E0A1E-54D6-4481-97B9-C2D4B2ED9B00}" type="slidenum">
              <a:rPr kumimoji="1" lang="ja-JP" altLang="en-US" smtClean="0"/>
              <a:t>‹#›</a:t>
            </a:fld>
            <a:endParaRPr kumimoji="1" lang="ja-JP" altLang="en-US"/>
          </a:p>
        </p:txBody>
      </p:sp>
    </p:spTree>
    <p:extLst>
      <p:ext uri="{BB962C8B-B14F-4D97-AF65-F5344CB8AC3E}">
        <p14:creationId xmlns:p14="http://schemas.microsoft.com/office/powerpoint/2010/main" val="3363121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BF77A2-AAF9-4552-A26A-513FF8C35CE9}"/>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E99A65A-11E2-4702-9C6D-4304E401F1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AC4C1D5-E4BB-4DD2-9CAA-A6B3CE68EE67}"/>
              </a:ext>
            </a:extLst>
          </p:cNvPr>
          <p:cNvSpPr>
            <a:spLocks noGrp="1"/>
          </p:cNvSpPr>
          <p:nvPr>
            <p:ph type="dt" sz="half" idx="10"/>
          </p:nvPr>
        </p:nvSpPr>
        <p:spPr/>
        <p:txBody>
          <a:bodyPr/>
          <a:lstStyle/>
          <a:p>
            <a:fld id="{05D925C9-C53B-40AC-BB0C-213A8F8AB4A4}" type="datetimeFigureOut">
              <a:rPr kumimoji="1" lang="ja-JP" altLang="en-US" smtClean="0"/>
              <a:t>2026/10/6</a:t>
            </a:fld>
            <a:endParaRPr kumimoji="1" lang="ja-JP" altLang="en-US"/>
          </a:p>
        </p:txBody>
      </p:sp>
      <p:sp>
        <p:nvSpPr>
          <p:cNvPr id="5" name="フッター プレースホルダー 4">
            <a:extLst>
              <a:ext uri="{FF2B5EF4-FFF2-40B4-BE49-F238E27FC236}">
                <a16:creationId xmlns:a16="http://schemas.microsoft.com/office/drawing/2014/main" id="{EF3D9FEA-A496-4EB3-B3D7-4996F010487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7332D60-4180-4F57-AE60-7A052EACF033}"/>
              </a:ext>
            </a:extLst>
          </p:cNvPr>
          <p:cNvSpPr>
            <a:spLocks noGrp="1"/>
          </p:cNvSpPr>
          <p:nvPr>
            <p:ph type="sldNum" sz="quarter" idx="12"/>
          </p:nvPr>
        </p:nvSpPr>
        <p:spPr/>
        <p:txBody>
          <a:bodyPr/>
          <a:lstStyle/>
          <a:p>
            <a:fld id="{E13E0A1E-54D6-4481-97B9-C2D4B2ED9B00}" type="slidenum">
              <a:rPr kumimoji="1" lang="ja-JP" altLang="en-US" smtClean="0"/>
              <a:t>‹#›</a:t>
            </a:fld>
            <a:endParaRPr kumimoji="1" lang="ja-JP" altLang="en-US"/>
          </a:p>
        </p:txBody>
      </p:sp>
    </p:spTree>
    <p:extLst>
      <p:ext uri="{BB962C8B-B14F-4D97-AF65-F5344CB8AC3E}">
        <p14:creationId xmlns:p14="http://schemas.microsoft.com/office/powerpoint/2010/main" val="2392599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480950-D0B4-4BA1-AB4A-5B9E700036E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4C2F6D6-6785-4392-A3E6-065E5F001085}"/>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1708C3F8-6CAD-4B81-AB89-8AE35C878B4B}"/>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7C7FF50-AC0F-4AE0-A4D7-7BA7AB445987}"/>
              </a:ext>
            </a:extLst>
          </p:cNvPr>
          <p:cNvSpPr>
            <a:spLocks noGrp="1"/>
          </p:cNvSpPr>
          <p:nvPr>
            <p:ph type="dt" sz="half" idx="10"/>
          </p:nvPr>
        </p:nvSpPr>
        <p:spPr/>
        <p:txBody>
          <a:bodyPr/>
          <a:lstStyle/>
          <a:p>
            <a:fld id="{05D925C9-C53B-40AC-BB0C-213A8F8AB4A4}" type="datetimeFigureOut">
              <a:rPr kumimoji="1" lang="ja-JP" altLang="en-US" smtClean="0"/>
              <a:t>2026/10/6</a:t>
            </a:fld>
            <a:endParaRPr kumimoji="1" lang="ja-JP" altLang="en-US"/>
          </a:p>
        </p:txBody>
      </p:sp>
      <p:sp>
        <p:nvSpPr>
          <p:cNvPr id="6" name="フッター プレースホルダー 5">
            <a:extLst>
              <a:ext uri="{FF2B5EF4-FFF2-40B4-BE49-F238E27FC236}">
                <a16:creationId xmlns:a16="http://schemas.microsoft.com/office/drawing/2014/main" id="{BFDD6F21-1E6C-4B64-91AF-CB38B007601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C9120EF-95C1-405E-A497-F699F6B709AB}"/>
              </a:ext>
            </a:extLst>
          </p:cNvPr>
          <p:cNvSpPr>
            <a:spLocks noGrp="1"/>
          </p:cNvSpPr>
          <p:nvPr>
            <p:ph type="sldNum" sz="quarter" idx="12"/>
          </p:nvPr>
        </p:nvSpPr>
        <p:spPr/>
        <p:txBody>
          <a:bodyPr/>
          <a:lstStyle/>
          <a:p>
            <a:fld id="{E13E0A1E-54D6-4481-97B9-C2D4B2ED9B00}" type="slidenum">
              <a:rPr kumimoji="1" lang="ja-JP" altLang="en-US" smtClean="0"/>
              <a:t>‹#›</a:t>
            </a:fld>
            <a:endParaRPr kumimoji="1" lang="ja-JP" altLang="en-US"/>
          </a:p>
        </p:txBody>
      </p:sp>
    </p:spTree>
    <p:extLst>
      <p:ext uri="{BB962C8B-B14F-4D97-AF65-F5344CB8AC3E}">
        <p14:creationId xmlns:p14="http://schemas.microsoft.com/office/powerpoint/2010/main" val="4189999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280E09-1DF9-4509-9C9C-80E35650935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0AFDB74-B121-4104-B217-C821BD7D6A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21100E79-3F82-4127-99E1-0D1A97A8CC54}"/>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D23904B-E672-4100-AFE4-4C7A3AC549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B6F0763-8616-4163-87A2-38A06222B7E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47E4EDB-ECEC-4B79-B837-4696C5CE9105}"/>
              </a:ext>
            </a:extLst>
          </p:cNvPr>
          <p:cNvSpPr>
            <a:spLocks noGrp="1"/>
          </p:cNvSpPr>
          <p:nvPr>
            <p:ph type="dt" sz="half" idx="10"/>
          </p:nvPr>
        </p:nvSpPr>
        <p:spPr/>
        <p:txBody>
          <a:bodyPr/>
          <a:lstStyle/>
          <a:p>
            <a:fld id="{05D925C9-C53B-40AC-BB0C-213A8F8AB4A4}" type="datetimeFigureOut">
              <a:rPr kumimoji="1" lang="ja-JP" altLang="en-US" smtClean="0"/>
              <a:t>2026/10/6</a:t>
            </a:fld>
            <a:endParaRPr kumimoji="1" lang="ja-JP" altLang="en-US"/>
          </a:p>
        </p:txBody>
      </p:sp>
      <p:sp>
        <p:nvSpPr>
          <p:cNvPr id="8" name="フッター プレースホルダー 7">
            <a:extLst>
              <a:ext uri="{FF2B5EF4-FFF2-40B4-BE49-F238E27FC236}">
                <a16:creationId xmlns:a16="http://schemas.microsoft.com/office/drawing/2014/main" id="{7146D0F4-B896-48F1-A378-E388786BA3C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BED9D0CC-B144-4E94-9856-56A1AA861A6F}"/>
              </a:ext>
            </a:extLst>
          </p:cNvPr>
          <p:cNvSpPr>
            <a:spLocks noGrp="1"/>
          </p:cNvSpPr>
          <p:nvPr>
            <p:ph type="sldNum" sz="quarter" idx="12"/>
          </p:nvPr>
        </p:nvSpPr>
        <p:spPr/>
        <p:txBody>
          <a:bodyPr/>
          <a:lstStyle/>
          <a:p>
            <a:fld id="{E13E0A1E-54D6-4481-97B9-C2D4B2ED9B00}" type="slidenum">
              <a:rPr kumimoji="1" lang="ja-JP" altLang="en-US" smtClean="0"/>
              <a:t>‹#›</a:t>
            </a:fld>
            <a:endParaRPr kumimoji="1" lang="ja-JP" altLang="en-US"/>
          </a:p>
        </p:txBody>
      </p:sp>
    </p:spTree>
    <p:extLst>
      <p:ext uri="{BB962C8B-B14F-4D97-AF65-F5344CB8AC3E}">
        <p14:creationId xmlns:p14="http://schemas.microsoft.com/office/powerpoint/2010/main" val="1843424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CBE237-99FA-4264-BEB4-5B2B998EA215}"/>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AE36D8A-FFC9-4963-AB81-9920CBB75A89}"/>
              </a:ext>
            </a:extLst>
          </p:cNvPr>
          <p:cNvSpPr>
            <a:spLocks noGrp="1"/>
          </p:cNvSpPr>
          <p:nvPr>
            <p:ph type="dt" sz="half" idx="10"/>
          </p:nvPr>
        </p:nvSpPr>
        <p:spPr/>
        <p:txBody>
          <a:bodyPr/>
          <a:lstStyle/>
          <a:p>
            <a:fld id="{05D925C9-C53B-40AC-BB0C-213A8F8AB4A4}" type="datetimeFigureOut">
              <a:rPr kumimoji="1" lang="ja-JP" altLang="en-US" smtClean="0"/>
              <a:t>2026/10/6</a:t>
            </a:fld>
            <a:endParaRPr kumimoji="1" lang="ja-JP" altLang="en-US"/>
          </a:p>
        </p:txBody>
      </p:sp>
      <p:sp>
        <p:nvSpPr>
          <p:cNvPr id="4" name="フッター プレースホルダー 3">
            <a:extLst>
              <a:ext uri="{FF2B5EF4-FFF2-40B4-BE49-F238E27FC236}">
                <a16:creationId xmlns:a16="http://schemas.microsoft.com/office/drawing/2014/main" id="{F6D16E26-9C69-44FD-ADBC-576BBEEF1ED1}"/>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85FEEEB9-C66F-41EA-8DEB-AAA5DB76CE22}"/>
              </a:ext>
            </a:extLst>
          </p:cNvPr>
          <p:cNvSpPr>
            <a:spLocks noGrp="1"/>
          </p:cNvSpPr>
          <p:nvPr>
            <p:ph type="sldNum" sz="quarter" idx="12"/>
          </p:nvPr>
        </p:nvSpPr>
        <p:spPr/>
        <p:txBody>
          <a:bodyPr/>
          <a:lstStyle/>
          <a:p>
            <a:fld id="{E13E0A1E-54D6-4481-97B9-C2D4B2ED9B00}" type="slidenum">
              <a:rPr kumimoji="1" lang="ja-JP" altLang="en-US" smtClean="0"/>
              <a:t>‹#›</a:t>
            </a:fld>
            <a:endParaRPr kumimoji="1" lang="ja-JP" altLang="en-US"/>
          </a:p>
        </p:txBody>
      </p:sp>
    </p:spTree>
    <p:extLst>
      <p:ext uri="{BB962C8B-B14F-4D97-AF65-F5344CB8AC3E}">
        <p14:creationId xmlns:p14="http://schemas.microsoft.com/office/powerpoint/2010/main" val="2701025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6CC09EB-9FD5-4DBF-B4B5-60A843D38C49}"/>
              </a:ext>
            </a:extLst>
          </p:cNvPr>
          <p:cNvSpPr>
            <a:spLocks noGrp="1"/>
          </p:cNvSpPr>
          <p:nvPr>
            <p:ph type="dt" sz="half" idx="10"/>
          </p:nvPr>
        </p:nvSpPr>
        <p:spPr/>
        <p:txBody>
          <a:bodyPr/>
          <a:lstStyle/>
          <a:p>
            <a:fld id="{05D925C9-C53B-40AC-BB0C-213A8F8AB4A4}" type="datetimeFigureOut">
              <a:rPr kumimoji="1" lang="ja-JP" altLang="en-US" smtClean="0"/>
              <a:t>2026/10/6</a:t>
            </a:fld>
            <a:endParaRPr kumimoji="1" lang="ja-JP" altLang="en-US"/>
          </a:p>
        </p:txBody>
      </p:sp>
      <p:sp>
        <p:nvSpPr>
          <p:cNvPr id="3" name="フッター プレースホルダー 2">
            <a:extLst>
              <a:ext uri="{FF2B5EF4-FFF2-40B4-BE49-F238E27FC236}">
                <a16:creationId xmlns:a16="http://schemas.microsoft.com/office/drawing/2014/main" id="{3A423F5D-8CD4-483E-96C9-BA07A23A6DBF}"/>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218B3AE-C421-4CD6-AC3F-278F7869EC6A}"/>
              </a:ext>
            </a:extLst>
          </p:cNvPr>
          <p:cNvSpPr>
            <a:spLocks noGrp="1"/>
          </p:cNvSpPr>
          <p:nvPr>
            <p:ph type="sldNum" sz="quarter" idx="12"/>
          </p:nvPr>
        </p:nvSpPr>
        <p:spPr/>
        <p:txBody>
          <a:bodyPr/>
          <a:lstStyle/>
          <a:p>
            <a:fld id="{E13E0A1E-54D6-4481-97B9-C2D4B2ED9B00}" type="slidenum">
              <a:rPr kumimoji="1" lang="ja-JP" altLang="en-US" smtClean="0"/>
              <a:t>‹#›</a:t>
            </a:fld>
            <a:endParaRPr kumimoji="1" lang="ja-JP" altLang="en-US"/>
          </a:p>
        </p:txBody>
      </p:sp>
    </p:spTree>
    <p:extLst>
      <p:ext uri="{BB962C8B-B14F-4D97-AF65-F5344CB8AC3E}">
        <p14:creationId xmlns:p14="http://schemas.microsoft.com/office/powerpoint/2010/main" val="267319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CA9E65-DCE5-4D01-B851-7C20D55365A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60BA647-0B86-4AAC-854F-A071F9BBB8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13F1996-B561-43A9-8D62-8A600FF069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4ABD1B7-E535-4CB9-8F24-468910473693}"/>
              </a:ext>
            </a:extLst>
          </p:cNvPr>
          <p:cNvSpPr>
            <a:spLocks noGrp="1"/>
          </p:cNvSpPr>
          <p:nvPr>
            <p:ph type="dt" sz="half" idx="10"/>
          </p:nvPr>
        </p:nvSpPr>
        <p:spPr/>
        <p:txBody>
          <a:bodyPr/>
          <a:lstStyle/>
          <a:p>
            <a:fld id="{05D925C9-C53B-40AC-BB0C-213A8F8AB4A4}" type="datetimeFigureOut">
              <a:rPr kumimoji="1" lang="ja-JP" altLang="en-US" smtClean="0"/>
              <a:t>2026/10/6</a:t>
            </a:fld>
            <a:endParaRPr kumimoji="1" lang="ja-JP" altLang="en-US"/>
          </a:p>
        </p:txBody>
      </p:sp>
      <p:sp>
        <p:nvSpPr>
          <p:cNvPr id="6" name="フッター プレースホルダー 5">
            <a:extLst>
              <a:ext uri="{FF2B5EF4-FFF2-40B4-BE49-F238E27FC236}">
                <a16:creationId xmlns:a16="http://schemas.microsoft.com/office/drawing/2014/main" id="{49C6BE70-2251-4A51-8727-D435696E1A8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48D8C0E-22EA-435C-95B6-3A6C7875CF66}"/>
              </a:ext>
            </a:extLst>
          </p:cNvPr>
          <p:cNvSpPr>
            <a:spLocks noGrp="1"/>
          </p:cNvSpPr>
          <p:nvPr>
            <p:ph type="sldNum" sz="quarter" idx="12"/>
          </p:nvPr>
        </p:nvSpPr>
        <p:spPr/>
        <p:txBody>
          <a:bodyPr/>
          <a:lstStyle/>
          <a:p>
            <a:fld id="{E13E0A1E-54D6-4481-97B9-C2D4B2ED9B00}" type="slidenum">
              <a:rPr kumimoji="1" lang="ja-JP" altLang="en-US" smtClean="0"/>
              <a:t>‹#›</a:t>
            </a:fld>
            <a:endParaRPr kumimoji="1" lang="ja-JP" altLang="en-US"/>
          </a:p>
        </p:txBody>
      </p:sp>
    </p:spTree>
    <p:extLst>
      <p:ext uri="{BB962C8B-B14F-4D97-AF65-F5344CB8AC3E}">
        <p14:creationId xmlns:p14="http://schemas.microsoft.com/office/powerpoint/2010/main" val="2135622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CD0167-CD2E-493B-AF78-7076FB3A815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49A3EAC-4D92-4643-BFD7-559787FA78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D54CF60-6D9A-4EC7-A2B8-7707CE447B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F08760C-246B-489E-96C7-0D537715B5F5}"/>
              </a:ext>
            </a:extLst>
          </p:cNvPr>
          <p:cNvSpPr>
            <a:spLocks noGrp="1"/>
          </p:cNvSpPr>
          <p:nvPr>
            <p:ph type="dt" sz="half" idx="10"/>
          </p:nvPr>
        </p:nvSpPr>
        <p:spPr/>
        <p:txBody>
          <a:bodyPr/>
          <a:lstStyle/>
          <a:p>
            <a:fld id="{05D925C9-C53B-40AC-BB0C-213A8F8AB4A4}" type="datetimeFigureOut">
              <a:rPr kumimoji="1" lang="ja-JP" altLang="en-US" smtClean="0"/>
              <a:t>2026/10/6</a:t>
            </a:fld>
            <a:endParaRPr kumimoji="1" lang="ja-JP" altLang="en-US"/>
          </a:p>
        </p:txBody>
      </p:sp>
      <p:sp>
        <p:nvSpPr>
          <p:cNvPr id="6" name="フッター プレースホルダー 5">
            <a:extLst>
              <a:ext uri="{FF2B5EF4-FFF2-40B4-BE49-F238E27FC236}">
                <a16:creationId xmlns:a16="http://schemas.microsoft.com/office/drawing/2014/main" id="{8FD4E6B9-E84B-4116-B5B0-4D337D5D4F8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303B190-846B-4C21-A5CF-2AFD9F350B4E}"/>
              </a:ext>
            </a:extLst>
          </p:cNvPr>
          <p:cNvSpPr>
            <a:spLocks noGrp="1"/>
          </p:cNvSpPr>
          <p:nvPr>
            <p:ph type="sldNum" sz="quarter" idx="12"/>
          </p:nvPr>
        </p:nvSpPr>
        <p:spPr/>
        <p:txBody>
          <a:bodyPr/>
          <a:lstStyle/>
          <a:p>
            <a:fld id="{E13E0A1E-54D6-4481-97B9-C2D4B2ED9B00}" type="slidenum">
              <a:rPr kumimoji="1" lang="ja-JP" altLang="en-US" smtClean="0"/>
              <a:t>‹#›</a:t>
            </a:fld>
            <a:endParaRPr kumimoji="1" lang="ja-JP" altLang="en-US"/>
          </a:p>
        </p:txBody>
      </p:sp>
    </p:spTree>
    <p:extLst>
      <p:ext uri="{BB962C8B-B14F-4D97-AF65-F5344CB8AC3E}">
        <p14:creationId xmlns:p14="http://schemas.microsoft.com/office/powerpoint/2010/main" val="1697001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2899C7-E080-475B-B11F-C1B8EE438352}"/>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CFC28F8-F041-4F7E-8D77-72B7B8CE40D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EAAFAB8-6BF8-4127-BC22-92EAE8F7F8D5}"/>
              </a:ext>
            </a:extLst>
          </p:cNvPr>
          <p:cNvSpPr>
            <a:spLocks noGrp="1"/>
          </p:cNvSpPr>
          <p:nvPr>
            <p:ph type="dt" sz="half" idx="10"/>
          </p:nvPr>
        </p:nvSpPr>
        <p:spPr/>
        <p:txBody>
          <a:bodyPr/>
          <a:lstStyle/>
          <a:p>
            <a:fld id="{05D925C9-C53B-40AC-BB0C-213A8F8AB4A4}" type="datetimeFigureOut">
              <a:rPr kumimoji="1" lang="ja-JP" altLang="en-US" smtClean="0"/>
              <a:t>2026/10/6</a:t>
            </a:fld>
            <a:endParaRPr kumimoji="1" lang="ja-JP" altLang="en-US"/>
          </a:p>
        </p:txBody>
      </p:sp>
      <p:sp>
        <p:nvSpPr>
          <p:cNvPr id="5" name="フッター プレースホルダー 4">
            <a:extLst>
              <a:ext uri="{FF2B5EF4-FFF2-40B4-BE49-F238E27FC236}">
                <a16:creationId xmlns:a16="http://schemas.microsoft.com/office/drawing/2014/main" id="{0F8615EA-0357-42B9-B2A9-B416865AB90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0D405A4-E695-419A-8EE2-DBEDA8C9D434}"/>
              </a:ext>
            </a:extLst>
          </p:cNvPr>
          <p:cNvSpPr>
            <a:spLocks noGrp="1"/>
          </p:cNvSpPr>
          <p:nvPr>
            <p:ph type="sldNum" sz="quarter" idx="12"/>
          </p:nvPr>
        </p:nvSpPr>
        <p:spPr/>
        <p:txBody>
          <a:bodyPr/>
          <a:lstStyle/>
          <a:p>
            <a:fld id="{E13E0A1E-54D6-4481-97B9-C2D4B2ED9B00}" type="slidenum">
              <a:rPr kumimoji="1" lang="ja-JP" altLang="en-US" smtClean="0"/>
              <a:t>‹#›</a:t>
            </a:fld>
            <a:endParaRPr kumimoji="1" lang="ja-JP" altLang="en-US"/>
          </a:p>
        </p:txBody>
      </p:sp>
    </p:spTree>
    <p:extLst>
      <p:ext uri="{BB962C8B-B14F-4D97-AF65-F5344CB8AC3E}">
        <p14:creationId xmlns:p14="http://schemas.microsoft.com/office/powerpoint/2010/main" val="1839572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0E7B611A-C06B-464D-A105-294286E2BE7A}"/>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4073654-2FA5-4328-B034-3B50A3794210}"/>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15AD7B5-6BDA-47D0-82C7-1433349ADF93}"/>
              </a:ext>
            </a:extLst>
          </p:cNvPr>
          <p:cNvSpPr>
            <a:spLocks noGrp="1"/>
          </p:cNvSpPr>
          <p:nvPr>
            <p:ph type="dt" sz="half" idx="10"/>
          </p:nvPr>
        </p:nvSpPr>
        <p:spPr/>
        <p:txBody>
          <a:bodyPr/>
          <a:lstStyle/>
          <a:p>
            <a:fld id="{05D925C9-C53B-40AC-BB0C-213A8F8AB4A4}" type="datetimeFigureOut">
              <a:rPr kumimoji="1" lang="ja-JP" altLang="en-US" smtClean="0"/>
              <a:t>2026/10/6</a:t>
            </a:fld>
            <a:endParaRPr kumimoji="1" lang="ja-JP" altLang="en-US"/>
          </a:p>
        </p:txBody>
      </p:sp>
      <p:sp>
        <p:nvSpPr>
          <p:cNvPr id="5" name="フッター プレースホルダー 4">
            <a:extLst>
              <a:ext uri="{FF2B5EF4-FFF2-40B4-BE49-F238E27FC236}">
                <a16:creationId xmlns:a16="http://schemas.microsoft.com/office/drawing/2014/main" id="{11A2DED7-50BF-41C7-B539-A8D34399F0B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44E8C16-100D-481F-AB39-452B9FB584E8}"/>
              </a:ext>
            </a:extLst>
          </p:cNvPr>
          <p:cNvSpPr>
            <a:spLocks noGrp="1"/>
          </p:cNvSpPr>
          <p:nvPr>
            <p:ph type="sldNum" sz="quarter" idx="12"/>
          </p:nvPr>
        </p:nvSpPr>
        <p:spPr/>
        <p:txBody>
          <a:bodyPr/>
          <a:lstStyle/>
          <a:p>
            <a:fld id="{E13E0A1E-54D6-4481-97B9-C2D4B2ED9B00}" type="slidenum">
              <a:rPr kumimoji="1" lang="ja-JP" altLang="en-US" smtClean="0"/>
              <a:t>‹#›</a:t>
            </a:fld>
            <a:endParaRPr kumimoji="1" lang="ja-JP" altLang="en-US"/>
          </a:p>
        </p:txBody>
      </p:sp>
    </p:spTree>
    <p:extLst>
      <p:ext uri="{BB962C8B-B14F-4D97-AF65-F5344CB8AC3E}">
        <p14:creationId xmlns:p14="http://schemas.microsoft.com/office/powerpoint/2010/main" val="1818659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E31E07E-222E-4623-8D86-704866D376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1238A03-1C8C-49BE-80FD-C559D90FBA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557D49F-0A92-45DF-B1A0-6F575A082F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D925C9-C53B-40AC-BB0C-213A8F8AB4A4}" type="datetimeFigureOut">
              <a:rPr kumimoji="1" lang="ja-JP" altLang="en-US" smtClean="0"/>
              <a:t>2026/10/6</a:t>
            </a:fld>
            <a:endParaRPr kumimoji="1" lang="ja-JP" altLang="en-US"/>
          </a:p>
        </p:txBody>
      </p:sp>
      <p:sp>
        <p:nvSpPr>
          <p:cNvPr id="5" name="フッター プレースホルダー 4">
            <a:extLst>
              <a:ext uri="{FF2B5EF4-FFF2-40B4-BE49-F238E27FC236}">
                <a16:creationId xmlns:a16="http://schemas.microsoft.com/office/drawing/2014/main" id="{E3A860C8-8D1A-426B-B18A-0589319020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51363A09-511A-4074-B412-92B5C96E13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3E0A1E-54D6-4481-97B9-C2D4B2ED9B00}" type="slidenum">
              <a:rPr kumimoji="1" lang="ja-JP" altLang="en-US" smtClean="0"/>
              <a:t>‹#›</a:t>
            </a:fld>
            <a:endParaRPr kumimoji="1" lang="ja-JP" altLang="en-US"/>
          </a:p>
        </p:txBody>
      </p:sp>
    </p:spTree>
    <p:extLst>
      <p:ext uri="{BB962C8B-B14F-4D97-AF65-F5344CB8AC3E}">
        <p14:creationId xmlns:p14="http://schemas.microsoft.com/office/powerpoint/2010/main" val="2564894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jf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6.emf"/></Relationships>
</file>

<file path=ppt/slides/_rels/slide3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g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package" Target="../embeddings/Microsoft_PowerPoint_Presentation.ppt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0.emf"/></Relationships>
</file>

<file path=ppt/slides/_rels/slide4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4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5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31A2EC0C-EAED-4E22-8879-0668E88FB39D}"/>
              </a:ext>
            </a:extLst>
          </p:cNvPr>
          <p:cNvSpPr txBox="1"/>
          <p:nvPr/>
        </p:nvSpPr>
        <p:spPr>
          <a:xfrm>
            <a:off x="125835" y="1969894"/>
            <a:ext cx="11937534" cy="2092881"/>
          </a:xfrm>
          <a:prstGeom prst="rect">
            <a:avLst/>
          </a:prstGeom>
          <a:solidFill>
            <a:schemeClr val="accent1"/>
          </a:solidFill>
          <a:ln>
            <a:noFill/>
          </a:ln>
        </p:spPr>
        <p:txBody>
          <a:bodyPr wrap="square" rtlCol="0">
            <a:spAutoFit/>
          </a:bodyPr>
          <a:lstStyle/>
          <a:p>
            <a:endParaRPr lang="en-US" altLang="ja-JP" sz="600" b="1" dirty="0">
              <a:solidFill>
                <a:schemeClr val="bg1"/>
              </a:solidFill>
              <a:latin typeface="UD デジタル 教科書体 NK-B" panose="02020700000000000000" pitchFamily="18" charset="-128"/>
              <a:ea typeface="UD デジタル 教科書体 NK-B" panose="02020700000000000000" pitchFamily="18" charset="-128"/>
            </a:endParaRPr>
          </a:p>
          <a:p>
            <a:endParaRPr lang="en-US" altLang="ja-JP" sz="600" b="1" dirty="0">
              <a:solidFill>
                <a:schemeClr val="bg1"/>
              </a:solidFill>
              <a:latin typeface="UD デジタル 教科書体 NK-B" panose="02020700000000000000" pitchFamily="18" charset="-128"/>
              <a:ea typeface="UD デジタル 教科書体 NK-B" panose="02020700000000000000" pitchFamily="18" charset="-128"/>
            </a:endParaRPr>
          </a:p>
          <a:p>
            <a:endParaRPr lang="en-US" altLang="ja-JP" sz="600" b="1" dirty="0">
              <a:solidFill>
                <a:schemeClr val="bg1"/>
              </a:solidFill>
              <a:latin typeface="UD デジタル 教科書体 NK-B" panose="02020700000000000000" pitchFamily="18" charset="-128"/>
              <a:ea typeface="UD デジタル 教科書体 NK-B" panose="02020700000000000000" pitchFamily="18" charset="-128"/>
            </a:endParaRPr>
          </a:p>
          <a:p>
            <a:endParaRPr lang="en-US" altLang="ja-JP" sz="600" b="1" dirty="0">
              <a:solidFill>
                <a:schemeClr val="bg1"/>
              </a:solidFill>
              <a:latin typeface="UD デジタル 教科書体 NK-B" panose="02020700000000000000" pitchFamily="18" charset="-128"/>
              <a:ea typeface="UD デジタル 教科書体 NK-B" panose="02020700000000000000" pitchFamily="18" charset="-128"/>
            </a:endParaRPr>
          </a:p>
          <a:p>
            <a:endParaRPr lang="en-US" altLang="ja-JP" sz="600" b="1" dirty="0">
              <a:solidFill>
                <a:schemeClr val="bg1"/>
              </a:solidFill>
              <a:latin typeface="UD デジタル 教科書体 NK-B" panose="02020700000000000000" pitchFamily="18" charset="-128"/>
              <a:ea typeface="UD デジタル 教科書体 NK-B" panose="02020700000000000000" pitchFamily="18" charset="-128"/>
            </a:endParaRPr>
          </a:p>
          <a:p>
            <a:pPr algn="ctr"/>
            <a:endParaRPr lang="en-US" altLang="ja-JP" sz="600" b="1" dirty="0">
              <a:solidFill>
                <a:schemeClr val="bg1"/>
              </a:solidFill>
              <a:latin typeface="UD デジタル 教科書体 NK-B" panose="02020700000000000000" pitchFamily="18" charset="-128"/>
              <a:ea typeface="UD デジタル 教科書体 NK-B" panose="02020700000000000000" pitchFamily="18" charset="-128"/>
            </a:endParaRPr>
          </a:p>
          <a:p>
            <a:pPr algn="ctr"/>
            <a:endParaRPr lang="en-US" altLang="ja-JP" sz="600" b="1" dirty="0">
              <a:solidFill>
                <a:schemeClr val="bg1"/>
              </a:solidFill>
              <a:latin typeface="UD デジタル 教科書体 NK-B" panose="02020700000000000000" pitchFamily="18" charset="-128"/>
              <a:ea typeface="UD デジタル 教科書体 NK-B" panose="02020700000000000000" pitchFamily="18" charset="-128"/>
            </a:endParaRPr>
          </a:p>
          <a:p>
            <a:pPr algn="ctr"/>
            <a:r>
              <a:rPr lang="ja-JP" altLang="en-US" sz="4400" b="1" dirty="0">
                <a:solidFill>
                  <a:schemeClr val="bg1"/>
                </a:solidFill>
                <a:latin typeface="UD デジタル 教科書体 NK-B" panose="02020700000000000000" pitchFamily="18" charset="-128"/>
                <a:ea typeface="UD デジタル 教科書体 NK-B" panose="02020700000000000000" pitchFamily="18" charset="-128"/>
              </a:rPr>
              <a:t>滋賀県</a:t>
            </a:r>
            <a:r>
              <a:rPr lang="ja-JP" altLang="en-US" sz="4400" b="1" dirty="0">
                <a:solidFill>
                  <a:schemeClr val="tx1"/>
                </a:solidFill>
                <a:highlight>
                  <a:srgbClr val="FFFF00"/>
                </a:highlight>
                <a:latin typeface="UD デジタル 教科書体 NK-B" panose="02020700000000000000" pitchFamily="18" charset="-128"/>
                <a:ea typeface="UD デジタル 教科書体 NK-B" panose="02020700000000000000" pitchFamily="18" charset="-128"/>
              </a:rPr>
              <a:t>トク</a:t>
            </a:r>
            <a:r>
              <a:rPr lang="ja-JP" altLang="en-US" sz="4400" b="1" dirty="0">
                <a:solidFill>
                  <a:schemeClr val="bg1"/>
                </a:solidFill>
                <a:latin typeface="UD デジタル 教科書体 NK-B" panose="02020700000000000000" pitchFamily="18" charset="-128"/>
                <a:ea typeface="UD デジタル 教科書体 NK-B" panose="02020700000000000000" pitchFamily="18" charset="-128"/>
              </a:rPr>
              <a:t>リュウからみんなを</a:t>
            </a:r>
            <a:r>
              <a:rPr lang="ja-JP" altLang="en-US" sz="4400" b="1" dirty="0">
                <a:solidFill>
                  <a:schemeClr val="tx1"/>
                </a:solidFill>
                <a:highlight>
                  <a:srgbClr val="FFFF00"/>
                </a:highlight>
                <a:latin typeface="UD デジタル 教科書体 NK-B" panose="02020700000000000000" pitchFamily="18" charset="-128"/>
                <a:ea typeface="UD デジタル 教科書体 NK-B" panose="02020700000000000000" pitchFamily="18" charset="-128"/>
              </a:rPr>
              <a:t>守</a:t>
            </a:r>
            <a:r>
              <a:rPr lang="ja-JP" altLang="en-US" sz="4400" b="1" dirty="0">
                <a:solidFill>
                  <a:schemeClr val="bg1"/>
                </a:solidFill>
                <a:latin typeface="UD デジタル 教科書体 NK-B" panose="02020700000000000000" pitchFamily="18" charset="-128"/>
                <a:ea typeface="UD デジタル 教科書体 NK-B" panose="02020700000000000000" pitchFamily="18" charset="-128"/>
              </a:rPr>
              <a:t>る県民運動</a:t>
            </a:r>
            <a:endParaRPr lang="en-US" altLang="ja-JP" sz="4400" b="1" dirty="0">
              <a:solidFill>
                <a:schemeClr val="bg1"/>
              </a:solidFill>
              <a:latin typeface="UD デジタル 教科書体 NK-B" panose="02020700000000000000" pitchFamily="18" charset="-128"/>
              <a:ea typeface="UD デジタル 教科書体 NK-B" panose="02020700000000000000" pitchFamily="18" charset="-128"/>
            </a:endParaRPr>
          </a:p>
          <a:p>
            <a:endParaRPr kumimoji="1" lang="ja-JP" altLang="en-US" sz="4400" dirty="0">
              <a:solidFill>
                <a:schemeClr val="bg1"/>
              </a:solidFill>
            </a:endParaRPr>
          </a:p>
        </p:txBody>
      </p:sp>
      <p:sp>
        <p:nvSpPr>
          <p:cNvPr id="8" name="テキスト ボックス 7">
            <a:extLst>
              <a:ext uri="{FF2B5EF4-FFF2-40B4-BE49-F238E27FC236}">
                <a16:creationId xmlns:a16="http://schemas.microsoft.com/office/drawing/2014/main" id="{8D81EFDD-42D3-4688-9458-EAE777A0B726}"/>
              </a:ext>
            </a:extLst>
          </p:cNvPr>
          <p:cNvSpPr txBox="1"/>
          <p:nvPr/>
        </p:nvSpPr>
        <p:spPr>
          <a:xfrm>
            <a:off x="478173" y="671119"/>
            <a:ext cx="5771626" cy="830997"/>
          </a:xfrm>
          <a:prstGeom prst="rect">
            <a:avLst/>
          </a:prstGeom>
          <a:noFill/>
        </p:spPr>
        <p:txBody>
          <a:bodyPr wrap="square" rtlCol="0">
            <a:spAutoFit/>
          </a:bodyPr>
          <a:lstStyle/>
          <a:p>
            <a:r>
              <a:rPr kumimoji="1" lang="ja-JP" altLang="en-US" sz="4800" dirty="0">
                <a:solidFill>
                  <a:srgbClr val="FF6699"/>
                </a:solidFill>
                <a:latin typeface="HGP創英角ﾎﾟｯﾌﾟ体" panose="040B0A00000000000000" pitchFamily="50" charset="-128"/>
                <a:ea typeface="HGP創英角ﾎﾟｯﾌﾟ体" panose="040B0A00000000000000" pitchFamily="50" charset="-128"/>
              </a:rPr>
              <a:t>＃トクまも運動</a:t>
            </a:r>
          </a:p>
        </p:txBody>
      </p:sp>
      <p:sp>
        <p:nvSpPr>
          <p:cNvPr id="9" name="テキスト ボックス 8">
            <a:extLst>
              <a:ext uri="{FF2B5EF4-FFF2-40B4-BE49-F238E27FC236}">
                <a16:creationId xmlns:a16="http://schemas.microsoft.com/office/drawing/2014/main" id="{943E4365-035C-4062-839D-573D71C66CBE}"/>
              </a:ext>
            </a:extLst>
          </p:cNvPr>
          <p:cNvSpPr txBox="1"/>
          <p:nvPr/>
        </p:nvSpPr>
        <p:spPr>
          <a:xfrm>
            <a:off x="4064405" y="5599712"/>
            <a:ext cx="8127595" cy="369332"/>
          </a:xfrm>
          <a:prstGeom prst="rect">
            <a:avLst/>
          </a:prstGeom>
          <a:noFill/>
        </p:spPr>
        <p:txBody>
          <a:bodyPr wrap="square" rtlCol="0">
            <a:spAutoFit/>
          </a:bodyPr>
          <a:lstStyle/>
          <a:p>
            <a:pPr algn="ctr"/>
            <a:r>
              <a:rPr lang="en-US" altLang="ja-JP" dirty="0"/>
              <a:t>【</a:t>
            </a:r>
            <a:r>
              <a:rPr lang="ja-JP" altLang="en-US" dirty="0"/>
              <a:t>「なくそう犯罪」滋賀安全なまちづくり実践県民会議</a:t>
            </a:r>
            <a:r>
              <a:rPr lang="en-US" altLang="ja-JP" dirty="0"/>
              <a:t>】</a:t>
            </a:r>
          </a:p>
        </p:txBody>
      </p:sp>
      <p:sp>
        <p:nvSpPr>
          <p:cNvPr id="2" name="テキスト ボックス 1">
            <a:extLst>
              <a:ext uri="{FF2B5EF4-FFF2-40B4-BE49-F238E27FC236}">
                <a16:creationId xmlns:a16="http://schemas.microsoft.com/office/drawing/2014/main" id="{CCD8E060-B3F5-4EFD-9C03-B2334AA3AE64}"/>
              </a:ext>
            </a:extLst>
          </p:cNvPr>
          <p:cNvSpPr txBox="1"/>
          <p:nvPr/>
        </p:nvSpPr>
        <p:spPr>
          <a:xfrm>
            <a:off x="1876581" y="4346713"/>
            <a:ext cx="8746435" cy="523220"/>
          </a:xfrm>
          <a:prstGeom prst="rect">
            <a:avLst/>
          </a:prstGeom>
          <a:noFill/>
        </p:spPr>
        <p:txBody>
          <a:bodyPr wrap="square" rtlCol="0">
            <a:spAutoFit/>
          </a:bodyPr>
          <a:lstStyle/>
          <a:p>
            <a:pPr algn="ctr"/>
            <a:r>
              <a:rPr lang="ja-JP" altLang="en-US" sz="2800" dirty="0"/>
              <a:t>～完全無料の３つの対策をするだけ～</a:t>
            </a:r>
            <a:endParaRPr kumimoji="1" lang="ja-JP" altLang="en-US" sz="2800" dirty="0"/>
          </a:p>
        </p:txBody>
      </p:sp>
      <p:pic>
        <p:nvPicPr>
          <p:cNvPr id="5" name="図 4">
            <a:extLst>
              <a:ext uri="{FF2B5EF4-FFF2-40B4-BE49-F238E27FC236}">
                <a16:creationId xmlns:a16="http://schemas.microsoft.com/office/drawing/2014/main" id="{FB44B251-16EF-4260-BAED-E27913081C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173" y="3429000"/>
            <a:ext cx="2777376" cy="3245581"/>
          </a:xfrm>
          <a:prstGeom prst="rect">
            <a:avLst/>
          </a:prstGeom>
        </p:spPr>
      </p:pic>
    </p:spTree>
    <p:extLst>
      <p:ext uri="{BB962C8B-B14F-4D97-AF65-F5344CB8AC3E}">
        <p14:creationId xmlns:p14="http://schemas.microsoft.com/office/powerpoint/2010/main" val="2804569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24F0A7C4-08BA-4E57-8B0C-A6E02E130B2B}"/>
              </a:ext>
            </a:extLst>
          </p:cNvPr>
          <p:cNvSpPr txBox="1"/>
          <p:nvPr/>
        </p:nvSpPr>
        <p:spPr>
          <a:xfrm>
            <a:off x="419449" y="614160"/>
            <a:ext cx="8598716" cy="646331"/>
          </a:xfrm>
          <a:prstGeom prst="rect">
            <a:avLst/>
          </a:prstGeom>
          <a:noFill/>
        </p:spPr>
        <p:txBody>
          <a:bodyPr wrap="square" rtlCol="0">
            <a:spAutoFit/>
          </a:bodyPr>
          <a:lstStyle/>
          <a:p>
            <a:r>
              <a:rPr kumimoji="1" lang="ja-JP" altLang="en-US" sz="3600" dirty="0">
                <a:latin typeface="BIZ UDPゴシック" panose="020B0400000000000000" pitchFamily="50" charset="-128"/>
                <a:ea typeface="BIZ UDPゴシック" panose="020B0400000000000000" pitchFamily="50" charset="-128"/>
              </a:rPr>
              <a:t>令和７年中</a:t>
            </a:r>
            <a:r>
              <a:rPr lang="ja-JP" altLang="en-US" sz="3600" dirty="0">
                <a:latin typeface="BIZ UDPゴシック" panose="020B0400000000000000" pitchFamily="50" charset="-128"/>
                <a:ea typeface="BIZ UDPゴシック" panose="020B0400000000000000" pitchFamily="50" charset="-128"/>
              </a:rPr>
              <a:t>　滋賀県での被害</a:t>
            </a:r>
            <a:endParaRPr kumimoji="1" lang="en-US" altLang="ja-JP" sz="3600" dirty="0">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7C3D4E96-FE78-4FC4-9A20-E0016AA65EE3}"/>
              </a:ext>
            </a:extLst>
          </p:cNvPr>
          <p:cNvSpPr txBox="1"/>
          <p:nvPr/>
        </p:nvSpPr>
        <p:spPr>
          <a:xfrm>
            <a:off x="4085437" y="1353559"/>
            <a:ext cx="4152551" cy="1015663"/>
          </a:xfrm>
          <a:prstGeom prst="rect">
            <a:avLst/>
          </a:prstGeom>
          <a:noFill/>
        </p:spPr>
        <p:txBody>
          <a:bodyPr wrap="square" rtlCol="0">
            <a:spAutoFit/>
          </a:bodyPr>
          <a:lstStyle/>
          <a:p>
            <a:r>
              <a:rPr lang="ja-JP" altLang="en-US" sz="6000" dirty="0">
                <a:latin typeface="HGP創英角ﾎﾟｯﾌﾟ体" panose="040B0A00000000000000" pitchFamily="50" charset="-128"/>
                <a:ea typeface="HGP創英角ﾎﾟｯﾌﾟ体" panose="040B0A00000000000000" pitchFamily="50" charset="-128"/>
              </a:rPr>
              <a:t>約４６億円</a:t>
            </a:r>
            <a:endParaRPr kumimoji="1" lang="ja-JP" altLang="en-US" sz="6000" dirty="0">
              <a:latin typeface="HGP創英角ﾎﾟｯﾌﾟ体" panose="040B0A00000000000000" pitchFamily="50" charset="-128"/>
              <a:ea typeface="HGP創英角ﾎﾟｯﾌﾟ体" panose="040B0A00000000000000" pitchFamily="50" charset="-128"/>
            </a:endParaRPr>
          </a:p>
        </p:txBody>
      </p:sp>
      <p:sp>
        <p:nvSpPr>
          <p:cNvPr id="6" name="テキスト ボックス 5">
            <a:extLst>
              <a:ext uri="{FF2B5EF4-FFF2-40B4-BE49-F238E27FC236}">
                <a16:creationId xmlns:a16="http://schemas.microsoft.com/office/drawing/2014/main" id="{11037A60-92D5-4A5B-8996-5FD3629E2B81}"/>
              </a:ext>
            </a:extLst>
          </p:cNvPr>
          <p:cNvSpPr txBox="1"/>
          <p:nvPr/>
        </p:nvSpPr>
        <p:spPr>
          <a:xfrm>
            <a:off x="302002" y="2782669"/>
            <a:ext cx="7566870" cy="646331"/>
          </a:xfrm>
          <a:prstGeom prst="rect">
            <a:avLst/>
          </a:prstGeom>
          <a:noFill/>
        </p:spPr>
        <p:txBody>
          <a:bodyPr wrap="square" rtlCol="0">
            <a:spAutoFit/>
          </a:bodyPr>
          <a:lstStyle/>
          <a:p>
            <a:r>
              <a:rPr kumimoji="1" lang="ja-JP" altLang="en-US" sz="3600" dirty="0">
                <a:latin typeface="BIZ UDPゴシック" panose="020B0400000000000000" pitchFamily="50" charset="-128"/>
                <a:ea typeface="BIZ UDPゴシック" panose="020B0400000000000000" pitchFamily="50" charset="-128"/>
              </a:rPr>
              <a:t>令和８年上半期　さらに悪化</a:t>
            </a:r>
          </a:p>
        </p:txBody>
      </p:sp>
      <p:sp>
        <p:nvSpPr>
          <p:cNvPr id="7" name="テキスト ボックス 6">
            <a:extLst>
              <a:ext uri="{FF2B5EF4-FFF2-40B4-BE49-F238E27FC236}">
                <a16:creationId xmlns:a16="http://schemas.microsoft.com/office/drawing/2014/main" id="{6B1A8E20-CC5F-4784-AFDF-60AF54E582EE}"/>
              </a:ext>
            </a:extLst>
          </p:cNvPr>
          <p:cNvSpPr txBox="1"/>
          <p:nvPr/>
        </p:nvSpPr>
        <p:spPr>
          <a:xfrm>
            <a:off x="1815548" y="3627853"/>
            <a:ext cx="10256210" cy="1015663"/>
          </a:xfrm>
          <a:prstGeom prst="rect">
            <a:avLst/>
          </a:prstGeom>
          <a:noFill/>
        </p:spPr>
        <p:txBody>
          <a:bodyPr wrap="square" rtlCol="0">
            <a:spAutoFit/>
          </a:bodyPr>
          <a:lstStyle/>
          <a:p>
            <a:r>
              <a:rPr lang="ja-JP" altLang="en-US" sz="6000" dirty="0">
                <a:latin typeface="HGP創英角ﾎﾟｯﾌﾟ体" panose="040B0A00000000000000" pitchFamily="50" charset="-128"/>
                <a:ea typeface="HGP創英角ﾎﾟｯﾌﾟ体" panose="040B0A00000000000000" pitchFamily="50" charset="-128"/>
              </a:rPr>
              <a:t>約２８億円</a:t>
            </a:r>
            <a:r>
              <a:rPr lang="ja-JP" altLang="en-US" sz="4400" dirty="0">
                <a:latin typeface="HGP創英角ﾎﾟｯﾌﾟ体" panose="040B0A00000000000000" pitchFamily="50" charset="-128"/>
                <a:ea typeface="HGP創英角ﾎﾟｯﾌﾟ体" panose="040B0A00000000000000" pitchFamily="50" charset="-128"/>
              </a:rPr>
              <a:t>（前年＋１０億円）</a:t>
            </a:r>
            <a:endParaRPr kumimoji="1" lang="ja-JP" altLang="en-US" sz="6000" dirty="0">
              <a:latin typeface="HGP創英角ﾎﾟｯﾌﾟ体" panose="040B0A00000000000000" pitchFamily="50" charset="-128"/>
              <a:ea typeface="HGP創英角ﾎﾟｯﾌﾟ体" panose="040B0A00000000000000" pitchFamily="50" charset="-128"/>
            </a:endParaRPr>
          </a:p>
        </p:txBody>
      </p:sp>
      <p:sp>
        <p:nvSpPr>
          <p:cNvPr id="8" name="テキスト ボックス 7">
            <a:extLst>
              <a:ext uri="{FF2B5EF4-FFF2-40B4-BE49-F238E27FC236}">
                <a16:creationId xmlns:a16="http://schemas.microsoft.com/office/drawing/2014/main" id="{C720FFCB-9228-4784-B302-E892D6A1511A}"/>
              </a:ext>
            </a:extLst>
          </p:cNvPr>
          <p:cNvSpPr txBox="1"/>
          <p:nvPr/>
        </p:nvSpPr>
        <p:spPr>
          <a:xfrm>
            <a:off x="302002" y="5010938"/>
            <a:ext cx="11652309" cy="1446550"/>
          </a:xfrm>
          <a:prstGeom prst="rect">
            <a:avLst/>
          </a:prstGeom>
          <a:solidFill>
            <a:schemeClr val="accent6">
              <a:lumMod val="20000"/>
              <a:lumOff val="80000"/>
            </a:schemeClr>
          </a:solidFill>
        </p:spPr>
        <p:txBody>
          <a:bodyPr wrap="square" rtlCol="0">
            <a:spAutoFit/>
          </a:bodyPr>
          <a:lstStyle/>
          <a:p>
            <a:r>
              <a:rPr kumimoji="1" lang="ja-JP" altLang="en-US" sz="2800" dirty="0"/>
              <a:t>件数は４年前の</a:t>
            </a:r>
            <a:r>
              <a:rPr kumimoji="1" lang="ja-JP" altLang="en-US" sz="4000" dirty="0">
                <a:solidFill>
                  <a:srgbClr val="FF0000"/>
                </a:solidFill>
                <a:latin typeface="HG創英角ﾎﾟｯﾌﾟ体" panose="040B0A09000000000000" pitchFamily="49" charset="-128"/>
                <a:ea typeface="HG創英角ﾎﾟｯﾌﾟ体" panose="040B0A09000000000000" pitchFamily="49" charset="-128"/>
              </a:rPr>
              <a:t>８倍！</a:t>
            </a:r>
            <a:endParaRPr kumimoji="1" lang="en-US" altLang="ja-JP" sz="2800" dirty="0">
              <a:solidFill>
                <a:srgbClr val="FF0000"/>
              </a:solidFill>
              <a:latin typeface="HG創英角ﾎﾟｯﾌﾟ体" panose="040B0A09000000000000" pitchFamily="49" charset="-128"/>
              <a:ea typeface="HG創英角ﾎﾟｯﾌﾟ体" panose="040B0A09000000000000" pitchFamily="49" charset="-128"/>
            </a:endParaRPr>
          </a:p>
          <a:p>
            <a:r>
              <a:rPr kumimoji="1" lang="ja-JP" altLang="en-US" sz="2800" dirty="0"/>
              <a:t>このままのペースでいくと年末までに</a:t>
            </a:r>
            <a:r>
              <a:rPr kumimoji="1" lang="en-US" altLang="ja-JP" sz="4800" dirty="0">
                <a:solidFill>
                  <a:srgbClr val="FF0000"/>
                </a:solidFill>
                <a:latin typeface="HGP創英角ﾎﾟｯﾌﾟ体" panose="040B0A00000000000000" pitchFamily="50" charset="-128"/>
                <a:ea typeface="HGP創英角ﾎﾟｯﾌﾟ体" panose="040B0A00000000000000" pitchFamily="50" charset="-128"/>
              </a:rPr>
              <a:t>70</a:t>
            </a:r>
            <a:r>
              <a:rPr kumimoji="1" lang="ja-JP" altLang="en-US" sz="4800" dirty="0">
                <a:solidFill>
                  <a:srgbClr val="FF0000"/>
                </a:solidFill>
                <a:latin typeface="HGP創英角ﾎﾟｯﾌﾟ体" panose="040B0A00000000000000" pitchFamily="50" charset="-128"/>
                <a:ea typeface="HGP創英角ﾎﾟｯﾌﾟ体" panose="040B0A00000000000000" pitchFamily="50" charset="-128"/>
              </a:rPr>
              <a:t>億円</a:t>
            </a:r>
            <a:r>
              <a:rPr kumimoji="1" lang="ja-JP" altLang="en-US" sz="2800" dirty="0"/>
              <a:t>近い被害にも！</a:t>
            </a:r>
          </a:p>
        </p:txBody>
      </p:sp>
    </p:spTree>
    <p:extLst>
      <p:ext uri="{BB962C8B-B14F-4D97-AF65-F5344CB8AC3E}">
        <p14:creationId xmlns:p14="http://schemas.microsoft.com/office/powerpoint/2010/main" val="1129576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177741DD-C7FE-4AC9-A8AC-9CFDF2C3E849}"/>
              </a:ext>
            </a:extLst>
          </p:cNvPr>
          <p:cNvPicPr>
            <a:picLocks noChangeAspect="1"/>
          </p:cNvPicPr>
          <p:nvPr/>
        </p:nvPicPr>
        <p:blipFill>
          <a:blip r:embed="rId2"/>
          <a:stretch>
            <a:fillRect/>
          </a:stretch>
        </p:blipFill>
        <p:spPr>
          <a:xfrm>
            <a:off x="1837128" y="1140687"/>
            <a:ext cx="6957390" cy="4181836"/>
          </a:xfrm>
          <a:prstGeom prst="rect">
            <a:avLst/>
          </a:prstGeom>
          <a:ln>
            <a:noFill/>
          </a:ln>
        </p:spPr>
      </p:pic>
      <p:sp>
        <p:nvSpPr>
          <p:cNvPr id="7" name="テキスト ボックス 6">
            <a:extLst>
              <a:ext uri="{FF2B5EF4-FFF2-40B4-BE49-F238E27FC236}">
                <a16:creationId xmlns:a16="http://schemas.microsoft.com/office/drawing/2014/main" id="{B866C54E-4DE5-482E-93A1-CCB4C9EE314E}"/>
              </a:ext>
            </a:extLst>
          </p:cNvPr>
          <p:cNvSpPr txBox="1"/>
          <p:nvPr/>
        </p:nvSpPr>
        <p:spPr>
          <a:xfrm>
            <a:off x="5780014" y="1199993"/>
            <a:ext cx="1333850" cy="369332"/>
          </a:xfrm>
          <a:prstGeom prst="rect">
            <a:avLst/>
          </a:prstGeom>
          <a:noFill/>
        </p:spPr>
        <p:txBody>
          <a:bodyPr wrap="square" rtlCol="0">
            <a:spAutoFit/>
          </a:bodyPr>
          <a:lstStyle/>
          <a:p>
            <a:r>
              <a:rPr kumimoji="1" lang="ja-JP" altLang="en-US" dirty="0"/>
              <a:t>～２０代</a:t>
            </a:r>
          </a:p>
        </p:txBody>
      </p:sp>
      <p:sp>
        <p:nvSpPr>
          <p:cNvPr id="8" name="テキスト ボックス 7">
            <a:extLst>
              <a:ext uri="{FF2B5EF4-FFF2-40B4-BE49-F238E27FC236}">
                <a16:creationId xmlns:a16="http://schemas.microsoft.com/office/drawing/2014/main" id="{82A2F600-54DC-4DA0-BC0A-7E2B9ACBBFD5}"/>
              </a:ext>
            </a:extLst>
          </p:cNvPr>
          <p:cNvSpPr txBox="1"/>
          <p:nvPr/>
        </p:nvSpPr>
        <p:spPr>
          <a:xfrm>
            <a:off x="6778304" y="1829983"/>
            <a:ext cx="1333850" cy="369332"/>
          </a:xfrm>
          <a:prstGeom prst="rect">
            <a:avLst/>
          </a:prstGeom>
          <a:noFill/>
        </p:spPr>
        <p:txBody>
          <a:bodyPr wrap="square" rtlCol="0">
            <a:spAutoFit/>
          </a:bodyPr>
          <a:lstStyle/>
          <a:p>
            <a:r>
              <a:rPr lang="ja-JP" altLang="en-US" dirty="0"/>
              <a:t>３０</a:t>
            </a:r>
            <a:r>
              <a:rPr kumimoji="1" lang="ja-JP" altLang="en-US" dirty="0"/>
              <a:t>代</a:t>
            </a:r>
          </a:p>
        </p:txBody>
      </p:sp>
      <p:sp>
        <p:nvSpPr>
          <p:cNvPr id="9" name="テキスト ボックス 8">
            <a:extLst>
              <a:ext uri="{FF2B5EF4-FFF2-40B4-BE49-F238E27FC236}">
                <a16:creationId xmlns:a16="http://schemas.microsoft.com/office/drawing/2014/main" id="{9A188BB5-CCAC-4CE9-AD83-211CD28AA803}"/>
              </a:ext>
            </a:extLst>
          </p:cNvPr>
          <p:cNvSpPr txBox="1"/>
          <p:nvPr/>
        </p:nvSpPr>
        <p:spPr>
          <a:xfrm>
            <a:off x="7224319" y="3206921"/>
            <a:ext cx="1333850" cy="369332"/>
          </a:xfrm>
          <a:prstGeom prst="rect">
            <a:avLst/>
          </a:prstGeom>
          <a:noFill/>
        </p:spPr>
        <p:txBody>
          <a:bodyPr wrap="square" rtlCol="0">
            <a:spAutoFit/>
          </a:bodyPr>
          <a:lstStyle/>
          <a:p>
            <a:r>
              <a:rPr kumimoji="1" lang="ja-JP" altLang="en-US" dirty="0"/>
              <a:t>４０代</a:t>
            </a:r>
          </a:p>
        </p:txBody>
      </p:sp>
      <p:sp>
        <p:nvSpPr>
          <p:cNvPr id="10" name="テキスト ボックス 9">
            <a:extLst>
              <a:ext uri="{FF2B5EF4-FFF2-40B4-BE49-F238E27FC236}">
                <a16:creationId xmlns:a16="http://schemas.microsoft.com/office/drawing/2014/main" id="{8C7C374A-EA98-4C63-A7CF-B7ACDF5875BE}"/>
              </a:ext>
            </a:extLst>
          </p:cNvPr>
          <p:cNvSpPr txBox="1"/>
          <p:nvPr/>
        </p:nvSpPr>
        <p:spPr>
          <a:xfrm>
            <a:off x="6311317" y="4777060"/>
            <a:ext cx="1333850" cy="369332"/>
          </a:xfrm>
          <a:prstGeom prst="rect">
            <a:avLst/>
          </a:prstGeom>
          <a:noFill/>
        </p:spPr>
        <p:txBody>
          <a:bodyPr wrap="square" rtlCol="0">
            <a:spAutoFit/>
          </a:bodyPr>
          <a:lstStyle/>
          <a:p>
            <a:r>
              <a:rPr lang="ja-JP" altLang="en-US" dirty="0"/>
              <a:t>５０</a:t>
            </a:r>
            <a:r>
              <a:rPr kumimoji="1" lang="ja-JP" altLang="en-US" dirty="0"/>
              <a:t>代</a:t>
            </a:r>
          </a:p>
        </p:txBody>
      </p:sp>
      <p:sp>
        <p:nvSpPr>
          <p:cNvPr id="11" name="テキスト ボックス 10">
            <a:extLst>
              <a:ext uri="{FF2B5EF4-FFF2-40B4-BE49-F238E27FC236}">
                <a16:creationId xmlns:a16="http://schemas.microsoft.com/office/drawing/2014/main" id="{54D680BA-CBC9-4D0E-97E3-E7462A6F53D5}"/>
              </a:ext>
            </a:extLst>
          </p:cNvPr>
          <p:cNvSpPr txBox="1"/>
          <p:nvPr/>
        </p:nvSpPr>
        <p:spPr>
          <a:xfrm>
            <a:off x="3653405" y="4873725"/>
            <a:ext cx="1333850" cy="369332"/>
          </a:xfrm>
          <a:prstGeom prst="rect">
            <a:avLst/>
          </a:prstGeom>
          <a:noFill/>
        </p:spPr>
        <p:txBody>
          <a:bodyPr wrap="square" rtlCol="0">
            <a:spAutoFit/>
          </a:bodyPr>
          <a:lstStyle/>
          <a:p>
            <a:r>
              <a:rPr kumimoji="1" lang="ja-JP" altLang="en-US" dirty="0"/>
              <a:t>６０代</a:t>
            </a:r>
          </a:p>
        </p:txBody>
      </p:sp>
      <p:sp>
        <p:nvSpPr>
          <p:cNvPr id="12" name="テキスト ボックス 11">
            <a:extLst>
              <a:ext uri="{FF2B5EF4-FFF2-40B4-BE49-F238E27FC236}">
                <a16:creationId xmlns:a16="http://schemas.microsoft.com/office/drawing/2014/main" id="{7BCB5AFA-E41C-46F4-8A91-530A1BF90A0A}"/>
              </a:ext>
            </a:extLst>
          </p:cNvPr>
          <p:cNvSpPr txBox="1"/>
          <p:nvPr/>
        </p:nvSpPr>
        <p:spPr>
          <a:xfrm>
            <a:off x="2529949" y="3022255"/>
            <a:ext cx="1333850" cy="369332"/>
          </a:xfrm>
          <a:prstGeom prst="rect">
            <a:avLst/>
          </a:prstGeom>
          <a:noFill/>
        </p:spPr>
        <p:txBody>
          <a:bodyPr wrap="square" rtlCol="0">
            <a:spAutoFit/>
          </a:bodyPr>
          <a:lstStyle/>
          <a:p>
            <a:r>
              <a:rPr lang="ja-JP" altLang="en-US" dirty="0"/>
              <a:t>７０</a:t>
            </a:r>
            <a:r>
              <a:rPr kumimoji="1" lang="ja-JP" altLang="en-US" dirty="0"/>
              <a:t>代</a:t>
            </a:r>
          </a:p>
        </p:txBody>
      </p:sp>
      <p:sp>
        <p:nvSpPr>
          <p:cNvPr id="13" name="テキスト ボックス 12">
            <a:extLst>
              <a:ext uri="{FF2B5EF4-FFF2-40B4-BE49-F238E27FC236}">
                <a16:creationId xmlns:a16="http://schemas.microsoft.com/office/drawing/2014/main" id="{332B2316-14CC-4143-9A8A-5F7231C47450}"/>
              </a:ext>
            </a:extLst>
          </p:cNvPr>
          <p:cNvSpPr txBox="1"/>
          <p:nvPr/>
        </p:nvSpPr>
        <p:spPr>
          <a:xfrm>
            <a:off x="3428240" y="1256543"/>
            <a:ext cx="1333850" cy="369332"/>
          </a:xfrm>
          <a:prstGeom prst="rect">
            <a:avLst/>
          </a:prstGeom>
          <a:noFill/>
        </p:spPr>
        <p:txBody>
          <a:bodyPr wrap="square" rtlCol="0">
            <a:spAutoFit/>
          </a:bodyPr>
          <a:lstStyle/>
          <a:p>
            <a:r>
              <a:rPr kumimoji="1" lang="ja-JP" altLang="en-US" dirty="0"/>
              <a:t>８０代～</a:t>
            </a:r>
          </a:p>
        </p:txBody>
      </p:sp>
      <p:cxnSp>
        <p:nvCxnSpPr>
          <p:cNvPr id="17" name="直線コネクタ 16">
            <a:extLst>
              <a:ext uri="{FF2B5EF4-FFF2-40B4-BE49-F238E27FC236}">
                <a16:creationId xmlns:a16="http://schemas.microsoft.com/office/drawing/2014/main" id="{AECBB947-79DA-4CEB-9A6B-F10BD2461044}"/>
              </a:ext>
            </a:extLst>
          </p:cNvPr>
          <p:cNvCxnSpPr>
            <a:cxnSpLocks/>
            <a:stCxn id="6" idx="0"/>
          </p:cNvCxnSpPr>
          <p:nvPr/>
        </p:nvCxnSpPr>
        <p:spPr>
          <a:xfrm>
            <a:off x="5315823" y="1140687"/>
            <a:ext cx="0" cy="4251458"/>
          </a:xfrm>
          <a:prstGeom prst="line">
            <a:avLst/>
          </a:prstGeom>
          <a:ln w="76200">
            <a:solidFill>
              <a:srgbClr val="FF0000"/>
            </a:solidFill>
          </a:ln>
        </p:spPr>
        <p:style>
          <a:lnRef idx="3">
            <a:schemeClr val="accent2"/>
          </a:lnRef>
          <a:fillRef idx="0">
            <a:schemeClr val="accent2"/>
          </a:fillRef>
          <a:effectRef idx="2">
            <a:schemeClr val="accent2"/>
          </a:effectRef>
          <a:fontRef idx="minor">
            <a:schemeClr val="tx1"/>
          </a:fontRef>
        </p:style>
      </p:cxnSp>
      <p:sp>
        <p:nvSpPr>
          <p:cNvPr id="18" name="テキスト ボックス 17">
            <a:extLst>
              <a:ext uri="{FF2B5EF4-FFF2-40B4-BE49-F238E27FC236}">
                <a16:creationId xmlns:a16="http://schemas.microsoft.com/office/drawing/2014/main" id="{E123A90A-23AA-4729-92B5-31DE592B5604}"/>
              </a:ext>
            </a:extLst>
          </p:cNvPr>
          <p:cNvSpPr txBox="1"/>
          <p:nvPr/>
        </p:nvSpPr>
        <p:spPr>
          <a:xfrm>
            <a:off x="101600" y="5608476"/>
            <a:ext cx="11959770" cy="769441"/>
          </a:xfrm>
          <a:prstGeom prst="rect">
            <a:avLst/>
          </a:prstGeom>
          <a:noFill/>
        </p:spPr>
        <p:txBody>
          <a:bodyPr wrap="square" rtlCol="0">
            <a:spAutoFit/>
          </a:bodyPr>
          <a:lstStyle/>
          <a:p>
            <a:pPr algn="ctr"/>
            <a:r>
              <a:rPr kumimoji="1" lang="ja-JP" altLang="en-US" sz="4400" dirty="0">
                <a:solidFill>
                  <a:srgbClr val="FF0000"/>
                </a:solidFill>
                <a:latin typeface="HGP創英角ﾎﾟｯﾌﾟ体" panose="040B0A00000000000000" pitchFamily="50" charset="-128"/>
                <a:ea typeface="HGP創英角ﾎﾟｯﾌﾟ体" panose="040B0A00000000000000" pitchFamily="50" charset="-128"/>
              </a:rPr>
              <a:t>トクリュウ組織は若い世代へターゲットをシフト</a:t>
            </a:r>
          </a:p>
        </p:txBody>
      </p:sp>
      <p:sp>
        <p:nvSpPr>
          <p:cNvPr id="19" name="テキスト ボックス 18">
            <a:extLst>
              <a:ext uri="{FF2B5EF4-FFF2-40B4-BE49-F238E27FC236}">
                <a16:creationId xmlns:a16="http://schemas.microsoft.com/office/drawing/2014/main" id="{3CF7045F-F400-4AE3-B0EF-3024D702A251}"/>
              </a:ext>
            </a:extLst>
          </p:cNvPr>
          <p:cNvSpPr txBox="1"/>
          <p:nvPr/>
        </p:nvSpPr>
        <p:spPr>
          <a:xfrm>
            <a:off x="578841" y="235188"/>
            <a:ext cx="5981350" cy="646331"/>
          </a:xfrm>
          <a:prstGeom prst="rect">
            <a:avLst/>
          </a:prstGeom>
          <a:noFill/>
        </p:spPr>
        <p:txBody>
          <a:bodyPr wrap="square" rtlCol="0">
            <a:spAutoFit/>
          </a:bodyPr>
          <a:lstStyle/>
          <a:p>
            <a:r>
              <a:rPr kumimoji="1" lang="ja-JP" altLang="en-US" sz="3600" dirty="0"/>
              <a:t>被害者の年代別割合</a:t>
            </a:r>
          </a:p>
        </p:txBody>
      </p:sp>
      <p:sp>
        <p:nvSpPr>
          <p:cNvPr id="21" name="テキスト ボックス 20">
            <a:extLst>
              <a:ext uri="{FF2B5EF4-FFF2-40B4-BE49-F238E27FC236}">
                <a16:creationId xmlns:a16="http://schemas.microsoft.com/office/drawing/2014/main" id="{6A305336-D560-4608-AAF4-C2E49EB33E60}"/>
              </a:ext>
            </a:extLst>
          </p:cNvPr>
          <p:cNvSpPr txBox="1"/>
          <p:nvPr/>
        </p:nvSpPr>
        <p:spPr>
          <a:xfrm>
            <a:off x="8109357" y="683164"/>
            <a:ext cx="3705196" cy="4708981"/>
          </a:xfrm>
          <a:prstGeom prst="rect">
            <a:avLst/>
          </a:prstGeom>
          <a:noFill/>
        </p:spPr>
        <p:txBody>
          <a:bodyPr wrap="square" rtlCol="0">
            <a:spAutoFit/>
          </a:bodyPr>
          <a:lstStyle/>
          <a:p>
            <a:r>
              <a:rPr lang="ja-JP" altLang="en-US" sz="6000" dirty="0">
                <a:latin typeface="HGP創英角ﾎﾟｯﾌﾟ体" panose="040B0A00000000000000" pitchFamily="50" charset="-128"/>
                <a:ea typeface="HGP創英角ﾎﾟｯﾌﾟ体" panose="040B0A00000000000000" pitchFamily="50" charset="-128"/>
              </a:rPr>
              <a:t>若い世代も被害</a:t>
            </a:r>
            <a:endParaRPr lang="en-US" altLang="ja-JP" sz="6000" dirty="0">
              <a:latin typeface="HGP創英角ﾎﾟｯﾌﾟ体" panose="040B0A00000000000000" pitchFamily="50" charset="-128"/>
              <a:ea typeface="HGP創英角ﾎﾟｯﾌﾟ体" panose="040B0A00000000000000" pitchFamily="50" charset="-128"/>
            </a:endParaRPr>
          </a:p>
          <a:p>
            <a:endParaRPr lang="en-US" altLang="ja-JP" sz="6000" dirty="0">
              <a:latin typeface="HGP創英角ﾎﾟｯﾌﾟ体" panose="040B0A00000000000000" pitchFamily="50" charset="-128"/>
              <a:ea typeface="HGP創英角ﾎﾟｯﾌﾟ体" panose="040B0A00000000000000" pitchFamily="50" charset="-128"/>
            </a:endParaRPr>
          </a:p>
          <a:p>
            <a:r>
              <a:rPr lang="ja-JP" altLang="en-US" sz="6000" dirty="0">
                <a:latin typeface="HGP創英角ﾎﾟｯﾌﾟ体" panose="040B0A00000000000000" pitchFamily="50" charset="-128"/>
                <a:ea typeface="HGP創英角ﾎﾟｯﾌﾟ体" panose="040B0A00000000000000" pitchFamily="50" charset="-128"/>
              </a:rPr>
              <a:t>６０歳までが半数</a:t>
            </a:r>
            <a:endParaRPr kumimoji="1" lang="ja-JP" altLang="en-US" sz="6000" dirty="0">
              <a:latin typeface="HGP創英角ﾎﾟｯﾌﾟ体" panose="040B0A00000000000000" pitchFamily="50" charset="-128"/>
              <a:ea typeface="HGP創英角ﾎﾟｯﾌﾟ体" panose="040B0A00000000000000" pitchFamily="50" charset="-128"/>
            </a:endParaRPr>
          </a:p>
        </p:txBody>
      </p:sp>
    </p:spTree>
    <p:extLst>
      <p:ext uri="{BB962C8B-B14F-4D97-AF65-F5344CB8AC3E}">
        <p14:creationId xmlns:p14="http://schemas.microsoft.com/office/powerpoint/2010/main" val="196915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1000" fill="hold"/>
                                        <p:tgtEl>
                                          <p:spTgt spid="18"/>
                                        </p:tgtEl>
                                        <p:attrNameLst>
                                          <p:attrName>ppt_w</p:attrName>
                                        </p:attrNameLst>
                                      </p:cBhvr>
                                      <p:tavLst>
                                        <p:tav tm="0">
                                          <p:val>
                                            <p:fltVal val="0"/>
                                          </p:val>
                                        </p:tav>
                                        <p:tav tm="100000">
                                          <p:val>
                                            <p:strVal val="#ppt_w"/>
                                          </p:val>
                                        </p:tav>
                                      </p:tavLst>
                                    </p:anim>
                                    <p:anim calcmode="lin" valueType="num">
                                      <p:cBhvr>
                                        <p:cTn id="50" dur="1000" fill="hold"/>
                                        <p:tgtEl>
                                          <p:spTgt spid="18"/>
                                        </p:tgtEl>
                                        <p:attrNameLst>
                                          <p:attrName>ppt_h</p:attrName>
                                        </p:attrNameLst>
                                      </p:cBhvr>
                                      <p:tavLst>
                                        <p:tav tm="0">
                                          <p:val>
                                            <p:fltVal val="0"/>
                                          </p:val>
                                        </p:tav>
                                        <p:tav tm="100000">
                                          <p:val>
                                            <p:strVal val="#ppt_h"/>
                                          </p:val>
                                        </p:tav>
                                      </p:tavLst>
                                    </p:anim>
                                    <p:anim calcmode="lin" valueType="num">
                                      <p:cBhvr>
                                        <p:cTn id="51" dur="1000" fill="hold"/>
                                        <p:tgtEl>
                                          <p:spTgt spid="18"/>
                                        </p:tgtEl>
                                        <p:attrNameLst>
                                          <p:attrName>style.rotation</p:attrName>
                                        </p:attrNameLst>
                                      </p:cBhvr>
                                      <p:tavLst>
                                        <p:tav tm="0">
                                          <p:val>
                                            <p:fltVal val="90"/>
                                          </p:val>
                                        </p:tav>
                                        <p:tav tm="100000">
                                          <p:val>
                                            <p:fltVal val="0"/>
                                          </p:val>
                                        </p:tav>
                                      </p:tavLst>
                                    </p:anim>
                                    <p:animEffect transition="in" filter="fade">
                                      <p:cBhvr>
                                        <p:cTn id="5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8"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68DDB780-DD70-4611-AC31-B26FE426B1F2}"/>
              </a:ext>
            </a:extLst>
          </p:cNvPr>
          <p:cNvGraphicFramePr>
            <a:graphicFrameLocks/>
          </p:cNvGraphicFramePr>
          <p:nvPr>
            <p:extLst>
              <p:ext uri="{D42A27DB-BD31-4B8C-83A1-F6EECF244321}">
                <p14:modId xmlns:p14="http://schemas.microsoft.com/office/powerpoint/2010/main" val="3148316329"/>
              </p:ext>
            </p:extLst>
          </p:nvPr>
        </p:nvGraphicFramePr>
        <p:xfrm>
          <a:off x="1486250" y="1965228"/>
          <a:ext cx="9144806" cy="2162830"/>
        </p:xfrm>
        <a:graphic>
          <a:graphicData uri="http://schemas.openxmlformats.org/drawingml/2006/chart">
            <c:chart xmlns:c="http://schemas.openxmlformats.org/drawingml/2006/chart" xmlns:r="http://schemas.openxmlformats.org/officeDocument/2006/relationships" r:id="rId2"/>
          </a:graphicData>
        </a:graphic>
      </p:graphicFrame>
      <p:sp>
        <p:nvSpPr>
          <p:cNvPr id="5" name="テキスト ボックス 4">
            <a:extLst>
              <a:ext uri="{FF2B5EF4-FFF2-40B4-BE49-F238E27FC236}">
                <a16:creationId xmlns:a16="http://schemas.microsoft.com/office/drawing/2014/main" id="{B29DFB2B-0957-4289-88BC-6C89F023607F}"/>
              </a:ext>
            </a:extLst>
          </p:cNvPr>
          <p:cNvSpPr txBox="1"/>
          <p:nvPr/>
        </p:nvSpPr>
        <p:spPr>
          <a:xfrm>
            <a:off x="287244" y="443596"/>
            <a:ext cx="10584875" cy="1754326"/>
          </a:xfrm>
          <a:prstGeom prst="rect">
            <a:avLst/>
          </a:prstGeom>
          <a:noFill/>
        </p:spPr>
        <p:txBody>
          <a:bodyPr wrap="square" rtlCol="0">
            <a:spAutoFit/>
          </a:bodyPr>
          <a:lstStyle/>
          <a:p>
            <a:r>
              <a:rPr kumimoji="1" lang="ja-JP" altLang="en-US" sz="3600" dirty="0"/>
              <a:t>被害者へのアンケート結果</a:t>
            </a:r>
            <a:endParaRPr kumimoji="1" lang="en-US" altLang="ja-JP" sz="3600" dirty="0"/>
          </a:p>
          <a:p>
            <a:r>
              <a:rPr lang="ja-JP" altLang="en-US" sz="3600" dirty="0"/>
              <a:t>　「</a:t>
            </a:r>
            <a:r>
              <a:rPr kumimoji="1" lang="ja-JP" altLang="en-US" sz="3600" dirty="0"/>
              <a:t>特殊詐欺をどう思っていましたか？」</a:t>
            </a:r>
            <a:br>
              <a:rPr kumimoji="1" lang="en-US" altLang="ja-JP" sz="3600" dirty="0"/>
            </a:br>
            <a:endParaRPr kumimoji="1" lang="ja-JP" altLang="en-US" sz="3600" dirty="0"/>
          </a:p>
        </p:txBody>
      </p:sp>
      <p:sp>
        <p:nvSpPr>
          <p:cNvPr id="6" name="テキスト ボックス 5">
            <a:extLst>
              <a:ext uri="{FF2B5EF4-FFF2-40B4-BE49-F238E27FC236}">
                <a16:creationId xmlns:a16="http://schemas.microsoft.com/office/drawing/2014/main" id="{C88ECC48-872E-49EE-8C94-B671BB5F1FB6}"/>
              </a:ext>
            </a:extLst>
          </p:cNvPr>
          <p:cNvSpPr txBox="1"/>
          <p:nvPr/>
        </p:nvSpPr>
        <p:spPr>
          <a:xfrm>
            <a:off x="2465306" y="2722942"/>
            <a:ext cx="1397932" cy="461665"/>
          </a:xfrm>
          <a:prstGeom prst="rect">
            <a:avLst/>
          </a:prstGeom>
          <a:noFill/>
        </p:spPr>
        <p:txBody>
          <a:bodyPr wrap="square" rtlCol="0">
            <a:spAutoFit/>
          </a:bodyPr>
          <a:lstStyle/>
          <a:p>
            <a:r>
              <a:rPr lang="ja-JP" altLang="en-US" sz="2400" dirty="0">
                <a:solidFill>
                  <a:schemeClr val="bg1"/>
                </a:solidFill>
                <a:latin typeface="HGP創英角ﾎﾟｯﾌﾟ体" panose="040B0A00000000000000" pitchFamily="50" charset="-128"/>
                <a:ea typeface="HGP創英角ﾎﾟｯﾌﾟ体" panose="040B0A00000000000000" pitchFamily="50" charset="-128"/>
              </a:rPr>
              <a:t>３０％</a:t>
            </a:r>
            <a:endParaRPr kumimoji="1" lang="ja-JP" altLang="en-US" sz="2400" dirty="0">
              <a:solidFill>
                <a:schemeClr val="bg1"/>
              </a:solidFill>
              <a:latin typeface="HGP創英角ﾎﾟｯﾌﾟ体" panose="040B0A00000000000000" pitchFamily="50" charset="-128"/>
              <a:ea typeface="HGP創英角ﾎﾟｯﾌﾟ体" panose="040B0A00000000000000" pitchFamily="50" charset="-128"/>
            </a:endParaRPr>
          </a:p>
        </p:txBody>
      </p:sp>
      <p:sp>
        <p:nvSpPr>
          <p:cNvPr id="7" name="テキスト ボックス 6">
            <a:extLst>
              <a:ext uri="{FF2B5EF4-FFF2-40B4-BE49-F238E27FC236}">
                <a16:creationId xmlns:a16="http://schemas.microsoft.com/office/drawing/2014/main" id="{29CEDAA6-8344-4DAC-9992-27650540D621}"/>
              </a:ext>
            </a:extLst>
          </p:cNvPr>
          <p:cNvSpPr txBox="1"/>
          <p:nvPr/>
        </p:nvSpPr>
        <p:spPr>
          <a:xfrm>
            <a:off x="6437356" y="2695567"/>
            <a:ext cx="2446381" cy="523220"/>
          </a:xfrm>
          <a:prstGeom prst="rect">
            <a:avLst/>
          </a:prstGeom>
          <a:noFill/>
        </p:spPr>
        <p:txBody>
          <a:bodyPr wrap="square" rtlCol="0">
            <a:spAutoFit/>
          </a:bodyPr>
          <a:lstStyle/>
          <a:p>
            <a:r>
              <a:rPr lang="ja-JP" altLang="en-US" sz="2800" dirty="0">
                <a:solidFill>
                  <a:schemeClr val="bg1"/>
                </a:solidFill>
                <a:latin typeface="HGP創英角ﾎﾟｯﾌﾟ体" panose="040B0A00000000000000" pitchFamily="50" charset="-128"/>
                <a:ea typeface="HGP創英角ﾎﾟｯﾌﾟ体" panose="040B0A00000000000000" pitchFamily="50" charset="-128"/>
              </a:rPr>
              <a:t>６０％</a:t>
            </a:r>
            <a:endParaRPr kumimoji="1" lang="ja-JP" altLang="en-US" sz="2800" dirty="0">
              <a:solidFill>
                <a:schemeClr val="bg1"/>
              </a:solidFill>
              <a:latin typeface="HGP創英角ﾎﾟｯﾌﾟ体" panose="040B0A00000000000000" pitchFamily="50" charset="-128"/>
              <a:ea typeface="HGP創英角ﾎﾟｯﾌﾟ体" panose="040B0A00000000000000" pitchFamily="50" charset="-128"/>
            </a:endParaRPr>
          </a:p>
        </p:txBody>
      </p:sp>
      <p:sp>
        <p:nvSpPr>
          <p:cNvPr id="8" name="テキスト ボックス 7">
            <a:extLst>
              <a:ext uri="{FF2B5EF4-FFF2-40B4-BE49-F238E27FC236}">
                <a16:creationId xmlns:a16="http://schemas.microsoft.com/office/drawing/2014/main" id="{DF51F915-6AF0-45BA-97CC-ED1258FB6D2C}"/>
              </a:ext>
            </a:extLst>
          </p:cNvPr>
          <p:cNvSpPr txBox="1"/>
          <p:nvPr/>
        </p:nvSpPr>
        <p:spPr>
          <a:xfrm>
            <a:off x="909446" y="4414982"/>
            <a:ext cx="4954459" cy="206210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ja-JP" altLang="en-US" sz="3200" dirty="0">
                <a:latin typeface="HGP創英角ﾎﾟｯﾌﾟ体" panose="040B0A00000000000000" pitchFamily="50" charset="-128"/>
                <a:ea typeface="HGP創英角ﾎﾟｯﾌﾟ体" panose="040B0A00000000000000" pitchFamily="50" charset="-128"/>
              </a:rPr>
              <a:t>☞</a:t>
            </a:r>
            <a:r>
              <a:rPr kumimoji="1" lang="ja-JP" altLang="en-US" sz="3200" dirty="0">
                <a:latin typeface="HGP創英角ﾎﾟｯﾌﾟ体" panose="040B0A00000000000000" pitchFamily="50" charset="-128"/>
                <a:ea typeface="HGP創英角ﾎﾟｯﾌﾟ体" panose="040B0A00000000000000" pitchFamily="50" charset="-128"/>
              </a:rPr>
              <a:t>他人事</a:t>
            </a:r>
            <a:endParaRPr kumimoji="1" lang="en-US" altLang="ja-JP" sz="3200" dirty="0">
              <a:latin typeface="HGP創英角ﾎﾟｯﾌﾟ体" panose="040B0A00000000000000" pitchFamily="50" charset="-128"/>
              <a:ea typeface="HGP創英角ﾎﾟｯﾌﾟ体" panose="040B0A00000000000000" pitchFamily="50" charset="-128"/>
            </a:endParaRPr>
          </a:p>
          <a:p>
            <a:r>
              <a:rPr lang="ja-JP" altLang="en-US" sz="3200" dirty="0">
                <a:latin typeface="BIZ UDPゴシック" panose="020B0400000000000000" pitchFamily="50" charset="-128"/>
                <a:ea typeface="BIZ UDPゴシック" panose="020B0400000000000000" pitchFamily="50" charset="-128"/>
              </a:rPr>
              <a:t>「自分にはかかってこない」</a:t>
            </a:r>
            <a:endParaRPr lang="en-US" altLang="ja-JP" sz="3200" dirty="0">
              <a:latin typeface="BIZ UDPゴシック" panose="020B0400000000000000" pitchFamily="50" charset="-128"/>
              <a:ea typeface="BIZ UDPゴシック" panose="020B0400000000000000" pitchFamily="50" charset="-128"/>
            </a:endParaRPr>
          </a:p>
          <a:p>
            <a:r>
              <a:rPr lang="ja-JP" altLang="en-US" sz="3200" dirty="0">
                <a:latin typeface="BIZ UDPゴシック" panose="020B0400000000000000" pitchFamily="50" charset="-128"/>
                <a:ea typeface="BIZ UDPゴシック" panose="020B0400000000000000" pitchFamily="50" charset="-128"/>
              </a:rPr>
              <a:t>「遠いところの話」</a:t>
            </a:r>
            <a:endParaRPr lang="en-US" altLang="ja-JP" sz="3200" dirty="0">
              <a:latin typeface="BIZ UDPゴシック" panose="020B0400000000000000" pitchFamily="50" charset="-128"/>
              <a:ea typeface="BIZ UDPゴシック" panose="020B0400000000000000" pitchFamily="50" charset="-128"/>
            </a:endParaRPr>
          </a:p>
          <a:p>
            <a:endParaRPr lang="en-US" altLang="ja-JP" sz="3200" dirty="0">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0CDF6B20-68C0-4AD5-BB3E-F8D50F1123F2}"/>
              </a:ext>
            </a:extLst>
          </p:cNvPr>
          <p:cNvSpPr txBox="1"/>
          <p:nvPr/>
        </p:nvSpPr>
        <p:spPr>
          <a:xfrm>
            <a:off x="6437356" y="4414982"/>
            <a:ext cx="5034217" cy="206210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ja-JP" altLang="en-US" sz="3200" dirty="0">
                <a:latin typeface="HGP創英角ﾎﾟｯﾌﾟ体" panose="040B0A00000000000000" pitchFamily="50" charset="-128"/>
                <a:ea typeface="HGP創英角ﾎﾟｯﾌﾟ体" panose="040B0A00000000000000" pitchFamily="50" charset="-128"/>
              </a:rPr>
              <a:t>☞楽観</a:t>
            </a:r>
            <a:endParaRPr kumimoji="1" lang="en-US" altLang="ja-JP" sz="3200" dirty="0">
              <a:latin typeface="HGP創英角ﾎﾟｯﾌﾟ体" panose="040B0A00000000000000" pitchFamily="50" charset="-128"/>
              <a:ea typeface="HGP創英角ﾎﾟｯﾌﾟ体" panose="040B0A00000000000000" pitchFamily="50" charset="-128"/>
            </a:endParaRPr>
          </a:p>
          <a:p>
            <a:r>
              <a:rPr lang="ja-JP" altLang="en-US" sz="3200" dirty="0">
                <a:latin typeface="BIZ UDPゴシック" panose="020B0400000000000000" pitchFamily="50" charset="-128"/>
                <a:ea typeface="BIZ UDPゴシック" panose="020B0400000000000000" pitchFamily="50" charset="-128"/>
              </a:rPr>
              <a:t>「自分はひっかかりません」</a:t>
            </a:r>
            <a:endParaRPr lang="en-US" altLang="ja-JP" sz="3200" dirty="0">
              <a:latin typeface="BIZ UDPゴシック" panose="020B0400000000000000" pitchFamily="50" charset="-128"/>
              <a:ea typeface="BIZ UDPゴシック" panose="020B0400000000000000" pitchFamily="50" charset="-128"/>
            </a:endParaRPr>
          </a:p>
          <a:p>
            <a:r>
              <a:rPr lang="ja-JP" altLang="en-US" sz="3200" dirty="0">
                <a:latin typeface="BIZ UDPゴシック" panose="020B0400000000000000" pitchFamily="50" charset="-128"/>
                <a:ea typeface="BIZ UDPゴシック" panose="020B0400000000000000" pitchFamily="50" charset="-128"/>
              </a:rPr>
              <a:t>「大丈夫です」</a:t>
            </a:r>
            <a:endParaRPr lang="en-US" altLang="ja-JP" sz="3200" dirty="0">
              <a:latin typeface="BIZ UDPゴシック" panose="020B0400000000000000" pitchFamily="50" charset="-128"/>
              <a:ea typeface="BIZ UDPゴシック" panose="020B0400000000000000" pitchFamily="50" charset="-128"/>
            </a:endParaRPr>
          </a:p>
          <a:p>
            <a:endParaRPr lang="en-US" altLang="ja-JP" sz="3200" dirty="0">
              <a:latin typeface="BIZ UDPゴシック" panose="020B0400000000000000" pitchFamily="50" charset="-128"/>
              <a:ea typeface="BIZ UDPゴシック" panose="020B0400000000000000" pitchFamily="50" charset="-128"/>
            </a:endParaRPr>
          </a:p>
        </p:txBody>
      </p:sp>
      <p:cxnSp>
        <p:nvCxnSpPr>
          <p:cNvPr id="14" name="直線矢印コネクタ 13">
            <a:extLst>
              <a:ext uri="{FF2B5EF4-FFF2-40B4-BE49-F238E27FC236}">
                <a16:creationId xmlns:a16="http://schemas.microsoft.com/office/drawing/2014/main" id="{CC0B1B0C-5AF9-49DD-BE56-8990274F2506}"/>
              </a:ext>
            </a:extLst>
          </p:cNvPr>
          <p:cNvCxnSpPr/>
          <p:nvPr/>
        </p:nvCxnSpPr>
        <p:spPr>
          <a:xfrm flipH="1">
            <a:off x="2660705" y="3240699"/>
            <a:ext cx="368822" cy="117428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668A820A-93FA-42D8-A939-E9D415A5E556}"/>
              </a:ext>
            </a:extLst>
          </p:cNvPr>
          <p:cNvCxnSpPr>
            <a:cxnSpLocks/>
          </p:cNvCxnSpPr>
          <p:nvPr/>
        </p:nvCxnSpPr>
        <p:spPr>
          <a:xfrm>
            <a:off x="6891619" y="3251424"/>
            <a:ext cx="768928" cy="1163558"/>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376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p:bldP spid="7" grpId="0"/>
      <p:bldP spid="8"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26DBE352-907D-4A7E-971A-E56F5CE5D28E}"/>
              </a:ext>
            </a:extLst>
          </p:cNvPr>
          <p:cNvSpPr txBox="1"/>
          <p:nvPr/>
        </p:nvSpPr>
        <p:spPr>
          <a:xfrm>
            <a:off x="1225826" y="1231237"/>
            <a:ext cx="9740347" cy="3293209"/>
          </a:xfrm>
          <a:prstGeom prst="rect">
            <a:avLst/>
          </a:prstGeom>
          <a:noFill/>
        </p:spPr>
        <p:txBody>
          <a:bodyPr wrap="square" rtlCol="0">
            <a:spAutoFit/>
          </a:bodyPr>
          <a:lstStyle/>
          <a:p>
            <a:r>
              <a:rPr lang="ja-JP" altLang="en-US" sz="4000" dirty="0">
                <a:latin typeface="HGS創英角ﾎﾟｯﾌﾟ体" panose="040B0A00000000000000" pitchFamily="50" charset="-128"/>
                <a:ea typeface="HGS創英角ﾎﾟｯﾌﾟ体" panose="040B0A00000000000000" pitchFamily="50" charset="-128"/>
              </a:rPr>
              <a:t>実録！手口</a:t>
            </a:r>
            <a:endParaRPr lang="en-US" altLang="ja-JP" sz="4000" dirty="0">
              <a:latin typeface="HGS創英角ﾎﾟｯﾌﾟ体" panose="040B0A00000000000000" pitchFamily="50" charset="-128"/>
              <a:ea typeface="HGS創英角ﾎﾟｯﾌﾟ体" panose="040B0A00000000000000" pitchFamily="50" charset="-128"/>
            </a:endParaRPr>
          </a:p>
          <a:p>
            <a:endParaRPr kumimoji="1" lang="en-US" altLang="ja-JP" sz="4000" dirty="0">
              <a:latin typeface="HGS創英角ﾎﾟｯﾌﾟ体" panose="040B0A00000000000000" pitchFamily="50" charset="-128"/>
              <a:ea typeface="HGS創英角ﾎﾟｯﾌﾟ体" panose="040B0A00000000000000" pitchFamily="50" charset="-128"/>
            </a:endParaRPr>
          </a:p>
          <a:p>
            <a:pPr algn="ctr"/>
            <a:endParaRPr lang="en-US" altLang="ja-JP" sz="4000" dirty="0">
              <a:latin typeface="HGS創英角ﾎﾟｯﾌﾟ体" panose="040B0A00000000000000" pitchFamily="50" charset="-128"/>
              <a:ea typeface="HGS創英角ﾎﾟｯﾌﾟ体" panose="040B0A00000000000000" pitchFamily="50" charset="-128"/>
            </a:endParaRPr>
          </a:p>
          <a:p>
            <a:pPr algn="ctr"/>
            <a:r>
              <a:rPr lang="en-US" altLang="ja-JP" sz="8800" dirty="0">
                <a:latin typeface="HGS創英角ﾎﾟｯﾌﾟ体" panose="040B0A00000000000000" pitchFamily="50" charset="-128"/>
                <a:ea typeface="HGS創英角ﾎﾟｯﾌﾟ体" panose="040B0A00000000000000" pitchFamily="50" charset="-128"/>
              </a:rPr>
              <a:t>SNS</a:t>
            </a:r>
            <a:r>
              <a:rPr lang="ja-JP" altLang="en-US" sz="8800" dirty="0">
                <a:latin typeface="HGS創英角ﾎﾟｯﾌﾟ体" panose="040B0A00000000000000" pitchFamily="50" charset="-128"/>
                <a:ea typeface="HGS創英角ﾎﾟｯﾌﾟ体" panose="040B0A00000000000000" pitchFamily="50" charset="-128"/>
              </a:rPr>
              <a:t>投資詐欺</a:t>
            </a:r>
            <a:endParaRPr kumimoji="1" lang="en-US" altLang="ja-JP" sz="4000" dirty="0">
              <a:latin typeface="HGS創英角ﾎﾟｯﾌﾟ体" panose="040B0A00000000000000" pitchFamily="50" charset="-128"/>
              <a:ea typeface="HGS創英角ﾎﾟｯﾌﾟ体" panose="040B0A00000000000000" pitchFamily="50" charset="-128"/>
            </a:endParaRPr>
          </a:p>
        </p:txBody>
      </p:sp>
    </p:spTree>
    <p:extLst>
      <p:ext uri="{BB962C8B-B14F-4D97-AF65-F5344CB8AC3E}">
        <p14:creationId xmlns:p14="http://schemas.microsoft.com/office/powerpoint/2010/main" val="1580405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D13FD7F4-A3AF-491E-B9C3-358C2A4E64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4922" y="1461782"/>
            <a:ext cx="3819525" cy="4572000"/>
          </a:xfrm>
          <a:prstGeom prst="rect">
            <a:avLst/>
          </a:prstGeom>
        </p:spPr>
      </p:pic>
      <p:sp>
        <p:nvSpPr>
          <p:cNvPr id="6" name="テキスト ボックス 5">
            <a:extLst>
              <a:ext uri="{FF2B5EF4-FFF2-40B4-BE49-F238E27FC236}">
                <a16:creationId xmlns:a16="http://schemas.microsoft.com/office/drawing/2014/main" id="{EC0F3943-A674-4CEA-9CF6-4F277690C0AA}"/>
              </a:ext>
            </a:extLst>
          </p:cNvPr>
          <p:cNvSpPr txBox="1"/>
          <p:nvPr/>
        </p:nvSpPr>
        <p:spPr>
          <a:xfrm>
            <a:off x="671119" y="548911"/>
            <a:ext cx="2759978" cy="646331"/>
          </a:xfrm>
          <a:prstGeom prst="rect">
            <a:avLst/>
          </a:prstGeom>
          <a:noFill/>
        </p:spPr>
        <p:txBody>
          <a:bodyPr wrap="square" rtlCol="0">
            <a:spAutoFit/>
          </a:bodyPr>
          <a:lstStyle/>
          <a:p>
            <a:r>
              <a:rPr lang="en-US" altLang="ja-JP" sz="3600" dirty="0">
                <a:latin typeface="HGS創英角ﾎﾟｯﾌﾟ体" panose="040B0A00000000000000" pitchFamily="50" charset="-128"/>
                <a:ea typeface="HGS創英角ﾎﾟｯﾌﾟ体" panose="040B0A00000000000000" pitchFamily="50" charset="-128"/>
              </a:rPr>
              <a:t>Web</a:t>
            </a:r>
            <a:r>
              <a:rPr lang="ja-JP" altLang="en-US" sz="3600" dirty="0">
                <a:latin typeface="HGS創英角ﾎﾟｯﾌﾟ体" panose="040B0A00000000000000" pitchFamily="50" charset="-128"/>
                <a:ea typeface="HGS創英角ﾎﾟｯﾌﾟ体" panose="040B0A00000000000000" pitchFamily="50" charset="-128"/>
              </a:rPr>
              <a:t>広告</a:t>
            </a:r>
            <a:endParaRPr kumimoji="1" lang="ja-JP" altLang="en-US" sz="3600" dirty="0">
              <a:latin typeface="HGS創英角ﾎﾟｯﾌﾟ体" panose="040B0A00000000000000" pitchFamily="50" charset="-128"/>
              <a:ea typeface="HGS創英角ﾎﾟｯﾌﾟ体" panose="040B0A00000000000000" pitchFamily="50" charset="-128"/>
            </a:endParaRPr>
          </a:p>
        </p:txBody>
      </p:sp>
      <p:sp>
        <p:nvSpPr>
          <p:cNvPr id="7" name="乗算記号 6">
            <a:extLst>
              <a:ext uri="{FF2B5EF4-FFF2-40B4-BE49-F238E27FC236}">
                <a16:creationId xmlns:a16="http://schemas.microsoft.com/office/drawing/2014/main" id="{B0EF1805-0B5C-457D-BD93-5FBE631AB5AA}"/>
              </a:ext>
            </a:extLst>
          </p:cNvPr>
          <p:cNvSpPr/>
          <p:nvPr/>
        </p:nvSpPr>
        <p:spPr>
          <a:xfrm>
            <a:off x="411061" y="1711354"/>
            <a:ext cx="5318620" cy="4345498"/>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テキスト ボックス 7">
            <a:extLst>
              <a:ext uri="{FF2B5EF4-FFF2-40B4-BE49-F238E27FC236}">
                <a16:creationId xmlns:a16="http://schemas.microsoft.com/office/drawing/2014/main" id="{264B1EF6-9B2A-4C82-B1F7-E44AE4CF0BAF}"/>
              </a:ext>
            </a:extLst>
          </p:cNvPr>
          <p:cNvSpPr txBox="1"/>
          <p:nvPr/>
        </p:nvSpPr>
        <p:spPr>
          <a:xfrm>
            <a:off x="5729681" y="1461782"/>
            <a:ext cx="5729680" cy="4524315"/>
          </a:xfrm>
          <a:prstGeom prst="rect">
            <a:avLst/>
          </a:prstGeom>
          <a:noFill/>
        </p:spPr>
        <p:txBody>
          <a:bodyPr wrap="square" rtlCol="0">
            <a:spAutoFit/>
          </a:bodyPr>
          <a:lstStyle/>
          <a:p>
            <a:r>
              <a:rPr lang="ja-JP" altLang="en-US" sz="7200" dirty="0">
                <a:highlight>
                  <a:srgbClr val="FFFF00"/>
                </a:highlight>
                <a:latin typeface="HGS創英角ﾎﾟｯﾌﾟ体" panose="040B0A00000000000000" pitchFamily="50" charset="-128"/>
                <a:ea typeface="HGS創英角ﾎﾟｯﾌﾟ体" panose="040B0A00000000000000" pitchFamily="50" charset="-128"/>
              </a:rPr>
              <a:t>ウソの広告</a:t>
            </a:r>
            <a:endParaRPr lang="en-US" altLang="ja-JP" sz="7200" dirty="0">
              <a:highlight>
                <a:srgbClr val="FFFF00"/>
              </a:highlight>
              <a:latin typeface="HGS創英角ﾎﾟｯﾌﾟ体" panose="040B0A00000000000000" pitchFamily="50" charset="-128"/>
              <a:ea typeface="HGS創英角ﾎﾟｯﾌﾟ体" panose="040B0A00000000000000" pitchFamily="50" charset="-128"/>
            </a:endParaRPr>
          </a:p>
          <a:p>
            <a:endParaRPr kumimoji="1" lang="en-US" altLang="ja-JP" sz="7200" dirty="0">
              <a:latin typeface="HGS創英角ﾎﾟｯﾌﾟ体" panose="040B0A00000000000000" pitchFamily="50" charset="-128"/>
              <a:ea typeface="HGS創英角ﾎﾟｯﾌﾟ体" panose="040B0A00000000000000" pitchFamily="50" charset="-128"/>
            </a:endParaRPr>
          </a:p>
          <a:p>
            <a:r>
              <a:rPr lang="ja-JP" altLang="en-US" sz="7200" dirty="0">
                <a:latin typeface="HGS創英角ﾎﾟｯﾌﾟ体" panose="040B0A00000000000000" pitchFamily="50" charset="-128"/>
                <a:ea typeface="HGS創英角ﾎﾟｯﾌﾟ体" panose="040B0A00000000000000" pitchFamily="50" charset="-128"/>
              </a:rPr>
              <a:t>ここが被害の入口</a:t>
            </a:r>
            <a:endParaRPr kumimoji="1" lang="ja-JP" altLang="en-US" sz="7200" dirty="0">
              <a:latin typeface="HGS創英角ﾎﾟｯﾌﾟ体" panose="040B0A00000000000000" pitchFamily="50" charset="-128"/>
              <a:ea typeface="HGS創英角ﾎﾟｯﾌﾟ体" panose="040B0A00000000000000" pitchFamily="50" charset="-128"/>
            </a:endParaRPr>
          </a:p>
        </p:txBody>
      </p:sp>
    </p:spTree>
    <p:extLst>
      <p:ext uri="{BB962C8B-B14F-4D97-AF65-F5344CB8AC3E}">
        <p14:creationId xmlns:p14="http://schemas.microsoft.com/office/powerpoint/2010/main" val="4119413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BFCA149E-06E3-45B9-ADF6-0C7254ACD3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393" y="780176"/>
            <a:ext cx="2986120" cy="5096312"/>
          </a:xfrm>
          <a:prstGeom prst="rect">
            <a:avLst/>
          </a:prstGeom>
        </p:spPr>
      </p:pic>
      <p:pic>
        <p:nvPicPr>
          <p:cNvPr id="7" name="図 6">
            <a:extLst>
              <a:ext uri="{FF2B5EF4-FFF2-40B4-BE49-F238E27FC236}">
                <a16:creationId xmlns:a16="http://schemas.microsoft.com/office/drawing/2014/main" id="{64A55B6A-C7B6-4DAB-A4FE-59DA2EA2E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3688" y="780176"/>
            <a:ext cx="3135548" cy="5096312"/>
          </a:xfrm>
          <a:prstGeom prst="rect">
            <a:avLst/>
          </a:prstGeom>
        </p:spPr>
        <p:style>
          <a:lnRef idx="2">
            <a:schemeClr val="dk1"/>
          </a:lnRef>
          <a:fillRef idx="1">
            <a:schemeClr val="lt1"/>
          </a:fillRef>
          <a:effectRef idx="0">
            <a:schemeClr val="dk1"/>
          </a:effectRef>
          <a:fontRef idx="minor">
            <a:schemeClr val="dk1"/>
          </a:fontRef>
        </p:style>
      </p:pic>
      <p:pic>
        <p:nvPicPr>
          <p:cNvPr id="9" name="図 8">
            <a:extLst>
              <a:ext uri="{FF2B5EF4-FFF2-40B4-BE49-F238E27FC236}">
                <a16:creationId xmlns:a16="http://schemas.microsoft.com/office/drawing/2014/main" id="{BBF4F3E2-68C5-4418-A276-F472DF63E6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9411" y="780177"/>
            <a:ext cx="3303573" cy="5096312"/>
          </a:xfrm>
          <a:prstGeom prst="rect">
            <a:avLst/>
          </a:prstGeom>
        </p:spPr>
        <p:style>
          <a:lnRef idx="2">
            <a:schemeClr val="dk1"/>
          </a:lnRef>
          <a:fillRef idx="1">
            <a:schemeClr val="lt1"/>
          </a:fillRef>
          <a:effectRef idx="0">
            <a:schemeClr val="dk1"/>
          </a:effectRef>
          <a:fontRef idx="minor">
            <a:schemeClr val="dk1"/>
          </a:fontRef>
        </p:style>
      </p:pic>
      <p:sp>
        <p:nvSpPr>
          <p:cNvPr id="10" name="テキスト ボックス 9">
            <a:extLst>
              <a:ext uri="{FF2B5EF4-FFF2-40B4-BE49-F238E27FC236}">
                <a16:creationId xmlns:a16="http://schemas.microsoft.com/office/drawing/2014/main" id="{A081064A-AD4E-4CF9-AF6D-DA2A2C70A3FC}"/>
              </a:ext>
            </a:extLst>
          </p:cNvPr>
          <p:cNvSpPr txBox="1"/>
          <p:nvPr/>
        </p:nvSpPr>
        <p:spPr>
          <a:xfrm>
            <a:off x="907393" y="5978445"/>
            <a:ext cx="2003587" cy="461665"/>
          </a:xfrm>
          <a:prstGeom prst="rect">
            <a:avLst/>
          </a:prstGeom>
          <a:noFill/>
        </p:spPr>
        <p:txBody>
          <a:bodyPr wrap="square" rtlCol="0">
            <a:spAutoFit/>
          </a:bodyPr>
          <a:lstStyle/>
          <a:p>
            <a:r>
              <a:rPr lang="ja-JP" altLang="en-US" sz="2400" dirty="0">
                <a:latin typeface="BIZ UDPゴシック" panose="020B0400000000000000" pitchFamily="50" charset="-128"/>
                <a:ea typeface="BIZ UDPゴシック" panose="020B0400000000000000" pitchFamily="50" charset="-128"/>
              </a:rPr>
              <a:t>広告</a:t>
            </a:r>
            <a:r>
              <a:rPr kumimoji="1" lang="ja-JP" altLang="en-US" sz="2400" dirty="0">
                <a:latin typeface="BIZ UDPゴシック" panose="020B0400000000000000" pitchFamily="50" charset="-128"/>
                <a:ea typeface="BIZ UDPゴシック" panose="020B0400000000000000" pitchFamily="50" charset="-128"/>
              </a:rPr>
              <a:t>に興味</a:t>
            </a:r>
          </a:p>
        </p:txBody>
      </p:sp>
      <p:sp>
        <p:nvSpPr>
          <p:cNvPr id="11" name="テキスト ボックス 10">
            <a:extLst>
              <a:ext uri="{FF2B5EF4-FFF2-40B4-BE49-F238E27FC236}">
                <a16:creationId xmlns:a16="http://schemas.microsoft.com/office/drawing/2014/main" id="{946DF0DF-6D7B-4917-A641-2B1023F69EA8}"/>
              </a:ext>
            </a:extLst>
          </p:cNvPr>
          <p:cNvSpPr txBox="1"/>
          <p:nvPr/>
        </p:nvSpPr>
        <p:spPr>
          <a:xfrm>
            <a:off x="3893513" y="5978446"/>
            <a:ext cx="2658289" cy="461665"/>
          </a:xfrm>
          <a:prstGeom prst="rect">
            <a:avLst/>
          </a:prstGeom>
          <a:noFill/>
        </p:spPr>
        <p:txBody>
          <a:bodyPr wrap="square" rtlCol="0">
            <a:spAutoFit/>
          </a:bodyPr>
          <a:lstStyle/>
          <a:p>
            <a:r>
              <a:rPr kumimoji="1" lang="ja-JP" altLang="en-US" sz="2400" dirty="0">
                <a:latin typeface="BIZ UDPゴシック" panose="020B0400000000000000" pitchFamily="50" charset="-128"/>
                <a:ea typeface="BIZ UDPゴシック" panose="020B0400000000000000" pitchFamily="50" charset="-128"/>
              </a:rPr>
              <a:t>アンケート回答</a:t>
            </a:r>
          </a:p>
        </p:txBody>
      </p:sp>
      <p:sp>
        <p:nvSpPr>
          <p:cNvPr id="12" name="テキスト ボックス 11">
            <a:extLst>
              <a:ext uri="{FF2B5EF4-FFF2-40B4-BE49-F238E27FC236}">
                <a16:creationId xmlns:a16="http://schemas.microsoft.com/office/drawing/2014/main" id="{0E1E8BB0-24C2-4228-A3BA-C1FF64E37955}"/>
              </a:ext>
            </a:extLst>
          </p:cNvPr>
          <p:cNvSpPr txBox="1"/>
          <p:nvPr/>
        </p:nvSpPr>
        <p:spPr>
          <a:xfrm>
            <a:off x="7469411" y="5978445"/>
            <a:ext cx="2658289" cy="461665"/>
          </a:xfrm>
          <a:prstGeom prst="rect">
            <a:avLst/>
          </a:prstGeom>
          <a:noFill/>
        </p:spPr>
        <p:txBody>
          <a:bodyPr wrap="square" rtlCol="0">
            <a:spAutoFit/>
          </a:bodyPr>
          <a:lstStyle/>
          <a:p>
            <a:r>
              <a:rPr lang="ja-JP" altLang="en-US" sz="2400" dirty="0">
                <a:latin typeface="BIZ UDPゴシック" panose="020B0400000000000000" pitchFamily="50" charset="-128"/>
                <a:ea typeface="BIZ UDPゴシック" panose="020B0400000000000000" pitchFamily="50" charset="-128"/>
              </a:rPr>
              <a:t>安心投資プラン</a:t>
            </a:r>
            <a:endParaRPr kumimoji="1" lang="ja-JP" altLang="en-US" sz="2400" dirty="0">
              <a:latin typeface="BIZ UDPゴシック" panose="020B0400000000000000" pitchFamily="50" charset="-128"/>
              <a:ea typeface="BIZ UDPゴシック" panose="020B0400000000000000" pitchFamily="50" charset="-128"/>
            </a:endParaRPr>
          </a:p>
        </p:txBody>
      </p:sp>
      <p:sp>
        <p:nvSpPr>
          <p:cNvPr id="13" name="矢印: 右 12">
            <a:extLst>
              <a:ext uri="{FF2B5EF4-FFF2-40B4-BE49-F238E27FC236}">
                <a16:creationId xmlns:a16="http://schemas.microsoft.com/office/drawing/2014/main" id="{ECC74FF8-5A3D-4135-951A-341D3CDB909C}"/>
              </a:ext>
            </a:extLst>
          </p:cNvPr>
          <p:cNvSpPr/>
          <p:nvPr/>
        </p:nvSpPr>
        <p:spPr>
          <a:xfrm>
            <a:off x="2771576" y="6084222"/>
            <a:ext cx="1057013" cy="25010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14" name="矢印: 右 13">
            <a:extLst>
              <a:ext uri="{FF2B5EF4-FFF2-40B4-BE49-F238E27FC236}">
                <a16:creationId xmlns:a16="http://schemas.microsoft.com/office/drawing/2014/main" id="{BCF9DF7B-A695-469E-A289-CCB18C42DE4E}"/>
              </a:ext>
            </a:extLst>
          </p:cNvPr>
          <p:cNvSpPr/>
          <p:nvPr/>
        </p:nvSpPr>
        <p:spPr>
          <a:xfrm>
            <a:off x="6271184" y="6084222"/>
            <a:ext cx="1057013" cy="25010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826191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770B525A-A878-4315-9397-42C5927BCD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143" y="591424"/>
            <a:ext cx="3429785" cy="5675152"/>
          </a:xfrm>
          <a:prstGeom prst="rect">
            <a:avLst/>
          </a:prstGeom>
        </p:spPr>
      </p:pic>
      <p:sp>
        <p:nvSpPr>
          <p:cNvPr id="6" name="テキスト ボックス 5">
            <a:extLst>
              <a:ext uri="{FF2B5EF4-FFF2-40B4-BE49-F238E27FC236}">
                <a16:creationId xmlns:a16="http://schemas.microsoft.com/office/drawing/2014/main" id="{224CE376-7C1C-4284-AEFB-95CDCD85FBFF}"/>
              </a:ext>
            </a:extLst>
          </p:cNvPr>
          <p:cNvSpPr txBox="1"/>
          <p:nvPr/>
        </p:nvSpPr>
        <p:spPr>
          <a:xfrm>
            <a:off x="4918830" y="1331524"/>
            <a:ext cx="6769916" cy="3785652"/>
          </a:xfrm>
          <a:prstGeom prst="rect">
            <a:avLst/>
          </a:prstGeom>
          <a:noFill/>
        </p:spPr>
        <p:txBody>
          <a:bodyPr wrap="square" rtlCol="0">
            <a:spAutoFit/>
          </a:bodyPr>
          <a:lstStyle/>
          <a:p>
            <a:r>
              <a:rPr kumimoji="1" lang="ja-JP" altLang="en-US" sz="4000" dirty="0"/>
              <a:t>ごく限られた人たちに</a:t>
            </a:r>
            <a:endParaRPr kumimoji="1" lang="en-US" altLang="ja-JP" sz="4000" dirty="0"/>
          </a:p>
          <a:p>
            <a:r>
              <a:rPr kumimoji="1" lang="en-US" altLang="ja-JP" sz="4000" dirty="0"/>
              <a:t>『</a:t>
            </a:r>
            <a:r>
              <a:rPr kumimoji="1" lang="ja-JP" altLang="en-US" sz="4000" dirty="0"/>
              <a:t>秘密の投資方法</a:t>
            </a:r>
            <a:r>
              <a:rPr kumimoji="1" lang="en-US" altLang="ja-JP" sz="4000" dirty="0"/>
              <a:t>』</a:t>
            </a:r>
            <a:r>
              <a:rPr kumimoji="1" lang="ja-JP" altLang="en-US" sz="4000" dirty="0"/>
              <a:t>をお教えしたいと思います。</a:t>
            </a:r>
            <a:endParaRPr kumimoji="1" lang="en-US" altLang="ja-JP" sz="4000" dirty="0"/>
          </a:p>
          <a:p>
            <a:endParaRPr lang="en-US" altLang="ja-JP" sz="4000" dirty="0"/>
          </a:p>
          <a:p>
            <a:r>
              <a:rPr kumimoji="1" lang="en-US" altLang="ja-JP" sz="4000" dirty="0"/>
              <a:t>『</a:t>
            </a:r>
            <a:r>
              <a:rPr kumimoji="1" lang="ja-JP" altLang="en-US" sz="4000" dirty="0"/>
              <a:t>最速成長</a:t>
            </a:r>
            <a:r>
              <a:rPr kumimoji="1" lang="en-US" altLang="ja-JP" sz="4000" dirty="0"/>
              <a:t>』</a:t>
            </a:r>
            <a:r>
              <a:rPr kumimoji="1" lang="ja-JP" altLang="en-US" sz="4000" dirty="0"/>
              <a:t>に乗り遅れないようにしませんか？</a:t>
            </a:r>
          </a:p>
        </p:txBody>
      </p:sp>
      <p:sp>
        <p:nvSpPr>
          <p:cNvPr id="7" name="楕円 6">
            <a:extLst>
              <a:ext uri="{FF2B5EF4-FFF2-40B4-BE49-F238E27FC236}">
                <a16:creationId xmlns:a16="http://schemas.microsoft.com/office/drawing/2014/main" id="{57A948B8-1741-40E9-A522-E6B279094F86}"/>
              </a:ext>
            </a:extLst>
          </p:cNvPr>
          <p:cNvSpPr/>
          <p:nvPr/>
        </p:nvSpPr>
        <p:spPr>
          <a:xfrm>
            <a:off x="1677798" y="5301842"/>
            <a:ext cx="1073791" cy="35233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613C924A-EC77-4E83-AB92-6616C0873D33}"/>
              </a:ext>
            </a:extLst>
          </p:cNvPr>
          <p:cNvSpPr txBox="1"/>
          <p:nvPr/>
        </p:nvSpPr>
        <p:spPr>
          <a:xfrm>
            <a:off x="1233182" y="4932510"/>
            <a:ext cx="1308682" cy="369332"/>
          </a:xfrm>
          <a:prstGeom prst="rect">
            <a:avLst/>
          </a:prstGeom>
          <a:noFill/>
        </p:spPr>
        <p:txBody>
          <a:bodyPr wrap="square" rtlCol="0">
            <a:spAutoFit/>
          </a:bodyPr>
          <a:lstStyle/>
          <a:p>
            <a:r>
              <a:rPr kumimoji="1" lang="ja-JP" altLang="en-US" dirty="0">
                <a:solidFill>
                  <a:srgbClr val="FF0000"/>
                </a:solidFill>
                <a:latin typeface="HGS創英角ﾎﾟｯﾌﾟ体" panose="040B0A00000000000000" pitchFamily="50" charset="-128"/>
                <a:ea typeface="HGS創英角ﾎﾟｯﾌﾟ体" panose="040B0A00000000000000" pitchFamily="50" charset="-128"/>
              </a:rPr>
              <a:t>クリック</a:t>
            </a:r>
          </a:p>
        </p:txBody>
      </p:sp>
      <p:sp>
        <p:nvSpPr>
          <p:cNvPr id="9" name="吹き出し: 四角形 8">
            <a:extLst>
              <a:ext uri="{FF2B5EF4-FFF2-40B4-BE49-F238E27FC236}">
                <a16:creationId xmlns:a16="http://schemas.microsoft.com/office/drawing/2014/main" id="{DE42E4FC-4F02-4BB7-8C03-59F68D4061D8}"/>
              </a:ext>
            </a:extLst>
          </p:cNvPr>
          <p:cNvSpPr/>
          <p:nvPr/>
        </p:nvSpPr>
        <p:spPr>
          <a:xfrm>
            <a:off x="6096001" y="5478011"/>
            <a:ext cx="5313028" cy="907288"/>
          </a:xfrm>
          <a:prstGeom prst="wedgeRectCallout">
            <a:avLst>
              <a:gd name="adj1" fmla="val -39910"/>
              <a:gd name="adj2" fmla="val -10904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800" dirty="0">
                <a:latin typeface="BIZ UDPゴシック" panose="020B0400000000000000" pitchFamily="50" charset="-128"/>
                <a:ea typeface="BIZ UDPゴシック" panose="020B0400000000000000" pitchFamily="50" charset="-128"/>
              </a:rPr>
              <a:t>みんな儲かってる。もしかして</a:t>
            </a:r>
            <a:endParaRPr lang="en-US" altLang="ja-JP" sz="2800" dirty="0">
              <a:latin typeface="BIZ UDPゴシック" panose="020B0400000000000000" pitchFamily="50" charset="-128"/>
              <a:ea typeface="BIZ UDPゴシック" panose="020B0400000000000000" pitchFamily="50" charset="-128"/>
            </a:endParaRPr>
          </a:p>
          <a:p>
            <a:pPr algn="ctr"/>
            <a:r>
              <a:rPr lang="ja-JP" altLang="en-US" sz="2800" dirty="0">
                <a:latin typeface="BIZ UDPゴシック" panose="020B0400000000000000" pitchFamily="50" charset="-128"/>
                <a:ea typeface="BIZ UDPゴシック" panose="020B0400000000000000" pitchFamily="50" charset="-128"/>
              </a:rPr>
              <a:t>投資の波に乗り遅れてる？</a:t>
            </a:r>
            <a:endParaRPr lang="en-US" altLang="ja-JP" sz="28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4207139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13E233EF-A530-40B5-A72E-76C188AAE7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566" y="648870"/>
            <a:ext cx="3355870" cy="5560260"/>
          </a:xfrm>
          <a:prstGeom prst="rect">
            <a:avLst/>
          </a:prstGeom>
        </p:spPr>
      </p:pic>
      <p:sp>
        <p:nvSpPr>
          <p:cNvPr id="7" name="四角形: 角を丸くする 6">
            <a:extLst>
              <a:ext uri="{FF2B5EF4-FFF2-40B4-BE49-F238E27FC236}">
                <a16:creationId xmlns:a16="http://schemas.microsoft.com/office/drawing/2014/main" id="{7225940F-D436-4C7A-A880-05DF1B54E833}"/>
              </a:ext>
            </a:extLst>
          </p:cNvPr>
          <p:cNvSpPr/>
          <p:nvPr/>
        </p:nvSpPr>
        <p:spPr>
          <a:xfrm>
            <a:off x="4024055" y="3011648"/>
            <a:ext cx="7675926" cy="173652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3600" dirty="0">
                <a:solidFill>
                  <a:schemeClr val="tx1"/>
                </a:solidFill>
                <a:latin typeface="HGS創英角ﾎﾟｯﾌﾟ体" panose="040B0A00000000000000" pitchFamily="50" charset="-128"/>
                <a:ea typeface="HGS創英角ﾎﾟｯﾌﾟ体" panose="040B0A00000000000000" pitchFamily="50" charset="-128"/>
              </a:rPr>
              <a:t>まずは</a:t>
            </a:r>
            <a:r>
              <a:rPr kumimoji="1" lang="ja-JP" altLang="en-US" sz="4800" dirty="0">
                <a:solidFill>
                  <a:schemeClr val="tx1"/>
                </a:solidFill>
                <a:latin typeface="HGS創英角ﾎﾟｯﾌﾟ体" panose="040B0A00000000000000" pitchFamily="50" charset="-128"/>
                <a:ea typeface="HGS創英角ﾎﾟｯﾌﾟ体" panose="040B0A00000000000000" pitchFamily="50" charset="-128"/>
              </a:rPr>
              <a:t>５千円</a:t>
            </a:r>
            <a:r>
              <a:rPr kumimoji="1" lang="ja-JP" altLang="en-US" sz="3600" dirty="0">
                <a:solidFill>
                  <a:schemeClr val="tx1"/>
                </a:solidFill>
                <a:latin typeface="HGS創英角ﾎﾟｯﾌﾟ体" panose="040B0A00000000000000" pitchFamily="50" charset="-128"/>
                <a:ea typeface="HGS創英角ﾎﾟｯﾌﾟ体" panose="040B0A00000000000000" pitchFamily="50" charset="-128"/>
              </a:rPr>
              <a:t>を入金してみましょう！</a:t>
            </a:r>
          </a:p>
        </p:txBody>
      </p:sp>
      <p:sp>
        <p:nvSpPr>
          <p:cNvPr id="8" name="四角形: 角を丸くする 7">
            <a:extLst>
              <a:ext uri="{FF2B5EF4-FFF2-40B4-BE49-F238E27FC236}">
                <a16:creationId xmlns:a16="http://schemas.microsoft.com/office/drawing/2014/main" id="{E946CEB2-0D97-4FB8-8D7B-D2D24F7DDA5E}"/>
              </a:ext>
            </a:extLst>
          </p:cNvPr>
          <p:cNvSpPr/>
          <p:nvPr/>
        </p:nvSpPr>
        <p:spPr>
          <a:xfrm>
            <a:off x="4024055" y="764796"/>
            <a:ext cx="7675926" cy="173652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3600" dirty="0">
                <a:solidFill>
                  <a:schemeClr val="tx1"/>
                </a:solidFill>
                <a:latin typeface="HGS創英角ﾎﾟｯﾌﾟ体" panose="040B0A00000000000000" pitchFamily="50" charset="-128"/>
                <a:ea typeface="HGS創英角ﾎﾟｯﾌﾟ体" panose="040B0A00000000000000" pitchFamily="50" charset="-128"/>
              </a:rPr>
              <a:t>先ほどのアンケートを元に口座をこちらでお作りしました！</a:t>
            </a:r>
            <a:endParaRPr lang="en-US" altLang="ja-JP" sz="3600" dirty="0">
              <a:solidFill>
                <a:schemeClr val="tx1"/>
              </a:solidFill>
              <a:latin typeface="HGS創英角ﾎﾟｯﾌﾟ体" panose="040B0A00000000000000" pitchFamily="50" charset="-128"/>
              <a:ea typeface="HGS創英角ﾎﾟｯﾌﾟ体" panose="040B0A00000000000000" pitchFamily="50" charset="-128"/>
            </a:endParaRPr>
          </a:p>
          <a:p>
            <a:r>
              <a:rPr kumimoji="1" lang="ja-JP" altLang="en-US" sz="3600" dirty="0">
                <a:solidFill>
                  <a:schemeClr val="tx1"/>
                </a:solidFill>
                <a:latin typeface="HGS創英角ﾎﾟｯﾌﾟ体" panose="040B0A00000000000000" pitchFamily="50" charset="-128"/>
                <a:ea typeface="HGS創英角ﾎﾟｯﾌﾟ体" panose="040B0A00000000000000" pitchFamily="50" charset="-128"/>
              </a:rPr>
              <a:t>ぜひご利用ください！！</a:t>
            </a:r>
          </a:p>
        </p:txBody>
      </p:sp>
      <p:sp>
        <p:nvSpPr>
          <p:cNvPr id="2" name="吹き出し: 四角形 1">
            <a:extLst>
              <a:ext uri="{FF2B5EF4-FFF2-40B4-BE49-F238E27FC236}">
                <a16:creationId xmlns:a16="http://schemas.microsoft.com/office/drawing/2014/main" id="{B443A633-3BB1-4B70-BA6C-2EA9D90DCCDD}"/>
              </a:ext>
            </a:extLst>
          </p:cNvPr>
          <p:cNvSpPr/>
          <p:nvPr/>
        </p:nvSpPr>
        <p:spPr>
          <a:xfrm>
            <a:off x="7684314" y="5177284"/>
            <a:ext cx="3665989" cy="1031846"/>
          </a:xfrm>
          <a:prstGeom prst="wedgeRectCallout">
            <a:avLst>
              <a:gd name="adj1" fmla="val -47331"/>
              <a:gd name="adj2" fmla="val -10904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800" dirty="0">
                <a:latin typeface="BIZ UDPゴシック" panose="020B0400000000000000" pitchFamily="50" charset="-128"/>
                <a:ea typeface="BIZ UDPゴシック" panose="020B0400000000000000" pitchFamily="50" charset="-128"/>
              </a:rPr>
              <a:t>これくらいなら</a:t>
            </a:r>
            <a:endParaRPr kumimoji="1" lang="en-US" altLang="ja-JP" sz="2800" dirty="0">
              <a:latin typeface="BIZ UDPゴシック" panose="020B0400000000000000" pitchFamily="50" charset="-128"/>
              <a:ea typeface="BIZ UDPゴシック" panose="020B0400000000000000" pitchFamily="50" charset="-128"/>
            </a:endParaRPr>
          </a:p>
          <a:p>
            <a:pPr algn="ctr"/>
            <a:r>
              <a:rPr kumimoji="1" lang="ja-JP" altLang="en-US" sz="2800" dirty="0">
                <a:latin typeface="BIZ UDPゴシック" panose="020B0400000000000000" pitchFamily="50" charset="-128"/>
                <a:ea typeface="BIZ UDPゴシック" panose="020B0400000000000000" pitchFamily="50" charset="-128"/>
              </a:rPr>
              <a:t>試してみようか</a:t>
            </a:r>
          </a:p>
        </p:txBody>
      </p:sp>
    </p:spTree>
    <p:extLst>
      <p:ext uri="{BB962C8B-B14F-4D97-AF65-F5344CB8AC3E}">
        <p14:creationId xmlns:p14="http://schemas.microsoft.com/office/powerpoint/2010/main" val="81090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a:extLst>
              <a:ext uri="{FF2B5EF4-FFF2-40B4-BE49-F238E27FC236}">
                <a16:creationId xmlns:a16="http://schemas.microsoft.com/office/drawing/2014/main" id="{267A6447-A01B-4017-9446-1A09D0E35BB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03272" y="797349"/>
            <a:ext cx="3534603" cy="5480005"/>
          </a:xfrm>
          <a:prstGeom prst="rect">
            <a:avLst/>
          </a:prstGeom>
        </p:spPr>
      </p:pic>
      <p:sp>
        <p:nvSpPr>
          <p:cNvPr id="5" name="テキスト ボックス 4">
            <a:extLst>
              <a:ext uri="{FF2B5EF4-FFF2-40B4-BE49-F238E27FC236}">
                <a16:creationId xmlns:a16="http://schemas.microsoft.com/office/drawing/2014/main" id="{8A10267E-BC9E-4D58-9503-C14FD28E4763}"/>
              </a:ext>
            </a:extLst>
          </p:cNvPr>
          <p:cNvSpPr txBox="1"/>
          <p:nvPr/>
        </p:nvSpPr>
        <p:spPr>
          <a:xfrm>
            <a:off x="225287" y="1961754"/>
            <a:ext cx="5870713" cy="2123658"/>
          </a:xfrm>
          <a:prstGeom prst="rect">
            <a:avLst/>
          </a:prstGeom>
          <a:noFill/>
        </p:spPr>
        <p:txBody>
          <a:bodyPr wrap="square" rtlCol="0">
            <a:spAutoFit/>
          </a:bodyPr>
          <a:lstStyle/>
          <a:p>
            <a:r>
              <a:rPr kumimoji="1" lang="ja-JP" altLang="en-US" sz="4400" dirty="0">
                <a:latin typeface="BIZ UDゴシック" panose="020B0400000000000000" pitchFamily="49" charset="-128"/>
                <a:ea typeface="BIZ UDゴシック" panose="020B0400000000000000" pitchFamily="49" charset="-128"/>
              </a:rPr>
              <a:t>実際に犯行に使われた</a:t>
            </a:r>
            <a:endParaRPr kumimoji="1" lang="en-US" altLang="ja-JP" sz="4400" dirty="0">
              <a:latin typeface="BIZ UDゴシック" panose="020B0400000000000000" pitchFamily="49" charset="-128"/>
              <a:ea typeface="BIZ UDゴシック" panose="020B0400000000000000" pitchFamily="49" charset="-128"/>
            </a:endParaRPr>
          </a:p>
          <a:p>
            <a:endParaRPr lang="en-US" altLang="ja-JP" sz="4400" dirty="0">
              <a:latin typeface="BIZ UDゴシック" panose="020B0400000000000000" pitchFamily="49" charset="-128"/>
              <a:ea typeface="BIZ UDゴシック" panose="020B0400000000000000" pitchFamily="49" charset="-128"/>
            </a:endParaRPr>
          </a:p>
          <a:p>
            <a:r>
              <a:rPr kumimoji="1" lang="ja-JP" altLang="en-US" sz="4400" dirty="0">
                <a:latin typeface="BIZ UDゴシック" panose="020B0400000000000000" pitchFamily="49" charset="-128"/>
                <a:ea typeface="BIZ UDゴシック" panose="020B0400000000000000" pitchFamily="49" charset="-128"/>
              </a:rPr>
              <a:t>偽アプリ</a:t>
            </a:r>
          </a:p>
        </p:txBody>
      </p:sp>
      <p:sp>
        <p:nvSpPr>
          <p:cNvPr id="6" name="テキスト ボックス 5">
            <a:extLst>
              <a:ext uri="{FF2B5EF4-FFF2-40B4-BE49-F238E27FC236}">
                <a16:creationId xmlns:a16="http://schemas.microsoft.com/office/drawing/2014/main" id="{67066D62-8669-4517-91EF-60F109C43D35}"/>
              </a:ext>
            </a:extLst>
          </p:cNvPr>
          <p:cNvSpPr txBox="1"/>
          <p:nvPr/>
        </p:nvSpPr>
        <p:spPr>
          <a:xfrm>
            <a:off x="9837877" y="2136338"/>
            <a:ext cx="2036072" cy="646331"/>
          </a:xfrm>
          <a:prstGeom prst="rect">
            <a:avLst/>
          </a:prstGeom>
          <a:noFill/>
        </p:spPr>
        <p:txBody>
          <a:bodyPr wrap="square" rtlCol="0">
            <a:spAutoFit/>
          </a:bodyPr>
          <a:lstStyle/>
          <a:p>
            <a:r>
              <a:rPr kumimoji="1" lang="en-US" altLang="ja-JP" dirty="0"/>
              <a:t>1,300</a:t>
            </a:r>
            <a:r>
              <a:rPr kumimoji="1" lang="ja-JP" altLang="en-US" dirty="0"/>
              <a:t>ドル</a:t>
            </a:r>
            <a:endParaRPr kumimoji="1" lang="en-US" altLang="ja-JP" dirty="0"/>
          </a:p>
          <a:p>
            <a:r>
              <a:rPr lang="ja-JP" altLang="en-US" dirty="0"/>
              <a:t>貯金</a:t>
            </a:r>
            <a:endParaRPr kumimoji="1" lang="ja-JP" altLang="en-US" dirty="0"/>
          </a:p>
        </p:txBody>
      </p:sp>
      <p:sp>
        <p:nvSpPr>
          <p:cNvPr id="7" name="テキスト ボックス 6">
            <a:extLst>
              <a:ext uri="{FF2B5EF4-FFF2-40B4-BE49-F238E27FC236}">
                <a16:creationId xmlns:a16="http://schemas.microsoft.com/office/drawing/2014/main" id="{AE99E46C-8695-4F76-A9E7-FFECAC0AB8D2}"/>
              </a:ext>
            </a:extLst>
          </p:cNvPr>
          <p:cNvSpPr txBox="1"/>
          <p:nvPr/>
        </p:nvSpPr>
        <p:spPr>
          <a:xfrm>
            <a:off x="9837876" y="2782669"/>
            <a:ext cx="2036072" cy="646331"/>
          </a:xfrm>
          <a:prstGeom prst="rect">
            <a:avLst/>
          </a:prstGeom>
          <a:noFill/>
        </p:spPr>
        <p:txBody>
          <a:bodyPr wrap="square" rtlCol="0">
            <a:spAutoFit/>
          </a:bodyPr>
          <a:lstStyle/>
          <a:p>
            <a:r>
              <a:rPr lang="en-US" altLang="ja-JP" dirty="0"/>
              <a:t>80,265</a:t>
            </a:r>
            <a:r>
              <a:rPr kumimoji="1" lang="ja-JP" altLang="en-US" dirty="0"/>
              <a:t>ドル</a:t>
            </a:r>
            <a:endParaRPr kumimoji="1" lang="en-US" altLang="ja-JP" dirty="0"/>
          </a:p>
          <a:p>
            <a:r>
              <a:rPr kumimoji="1" lang="ja-JP" altLang="en-US" b="1" dirty="0">
                <a:effectLst>
                  <a:outerShdw blurRad="38100" dist="38100" dir="2700000" algn="tl">
                    <a:srgbClr val="000000">
                      <a:alpha val="43137"/>
                    </a:srgbClr>
                  </a:outerShdw>
                </a:effectLst>
              </a:rPr>
              <a:t>利益</a:t>
            </a:r>
          </a:p>
        </p:txBody>
      </p:sp>
    </p:spTree>
    <p:extLst>
      <p:ext uri="{BB962C8B-B14F-4D97-AF65-F5344CB8AC3E}">
        <p14:creationId xmlns:p14="http://schemas.microsoft.com/office/powerpoint/2010/main" val="1705550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a:extLst>
              <a:ext uri="{FF2B5EF4-FFF2-40B4-BE49-F238E27FC236}">
                <a16:creationId xmlns:a16="http://schemas.microsoft.com/office/drawing/2014/main" id="{43F65865-C5E9-47C8-A39E-43C020A54B4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9783" y="367944"/>
            <a:ext cx="3540155" cy="6122111"/>
          </a:xfrm>
        </p:spPr>
      </p:pic>
      <p:sp>
        <p:nvSpPr>
          <p:cNvPr id="6" name="楕円 5">
            <a:extLst>
              <a:ext uri="{FF2B5EF4-FFF2-40B4-BE49-F238E27FC236}">
                <a16:creationId xmlns:a16="http://schemas.microsoft.com/office/drawing/2014/main" id="{00FD5893-32FF-4C02-9CBA-881439B20982}"/>
              </a:ext>
            </a:extLst>
          </p:cNvPr>
          <p:cNvSpPr/>
          <p:nvPr/>
        </p:nvSpPr>
        <p:spPr>
          <a:xfrm>
            <a:off x="3510793" y="4686885"/>
            <a:ext cx="662730" cy="6123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03769AE2-A1ED-45B7-B24C-404B30D699B2}"/>
              </a:ext>
            </a:extLst>
          </p:cNvPr>
          <p:cNvSpPr/>
          <p:nvPr/>
        </p:nvSpPr>
        <p:spPr>
          <a:xfrm>
            <a:off x="2281993" y="2511332"/>
            <a:ext cx="1560165" cy="91766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59EFAAE1-880F-4289-8433-EFCBA1082412}"/>
              </a:ext>
            </a:extLst>
          </p:cNvPr>
          <p:cNvSpPr txBox="1"/>
          <p:nvPr/>
        </p:nvSpPr>
        <p:spPr>
          <a:xfrm>
            <a:off x="5023608" y="889233"/>
            <a:ext cx="6316911" cy="1877437"/>
          </a:xfrm>
          <a:prstGeom prst="rect">
            <a:avLst/>
          </a:prstGeom>
          <a:noFill/>
        </p:spPr>
        <p:txBody>
          <a:bodyPr wrap="square" rtlCol="0">
            <a:spAutoFit/>
          </a:bodyPr>
          <a:lstStyle/>
          <a:p>
            <a:r>
              <a:rPr kumimoji="1" lang="ja-JP" altLang="en-US" sz="3600" dirty="0">
                <a:latin typeface="HGS創英角ﾎﾟｯﾌﾟ体" panose="040B0A00000000000000" pitchFamily="50" charset="-128"/>
                <a:ea typeface="HGS創英角ﾎﾟｯﾌﾟ体" panose="040B0A00000000000000" pitchFamily="50" charset="-128"/>
              </a:rPr>
              <a:t>１０時間で２５％も利益が</a:t>
            </a:r>
            <a:endParaRPr kumimoji="1" lang="en-US" altLang="ja-JP" sz="3600" dirty="0">
              <a:latin typeface="HGS創英角ﾎﾟｯﾌﾟ体" panose="040B0A00000000000000" pitchFamily="50" charset="-128"/>
              <a:ea typeface="HGS創英角ﾎﾟｯﾌﾟ体" panose="040B0A00000000000000" pitchFamily="50" charset="-128"/>
            </a:endParaRPr>
          </a:p>
          <a:p>
            <a:endParaRPr lang="en-US" altLang="ja-JP" sz="3600" dirty="0">
              <a:latin typeface="HGS創英角ﾎﾟｯﾌﾟ体" panose="040B0A00000000000000" pitchFamily="50" charset="-128"/>
              <a:ea typeface="HGS創英角ﾎﾟｯﾌﾟ体" panose="040B0A00000000000000" pitchFamily="50" charset="-128"/>
            </a:endParaRPr>
          </a:p>
          <a:p>
            <a:r>
              <a:rPr kumimoji="1" lang="en-US" altLang="ja-JP" sz="3600" dirty="0">
                <a:latin typeface="HGS創英角ﾎﾟｯﾌﾟ体" panose="040B0A00000000000000" pitchFamily="50" charset="-128"/>
                <a:ea typeface="HGS創英角ﾎﾟｯﾌﾟ体" panose="040B0A00000000000000" pitchFamily="50" charset="-128"/>
              </a:rPr>
              <a:t>5,000</a:t>
            </a:r>
            <a:r>
              <a:rPr kumimoji="1" lang="ja-JP" altLang="en-US" sz="3600" dirty="0">
                <a:latin typeface="HGS創英角ﾎﾟｯﾌﾟ体" panose="040B0A00000000000000" pitchFamily="50" charset="-128"/>
                <a:ea typeface="HGS創英角ﾎﾟｯﾌﾟ体" panose="040B0A00000000000000" pitchFamily="50" charset="-128"/>
              </a:rPr>
              <a:t>円→　</a:t>
            </a:r>
            <a:r>
              <a:rPr kumimoji="1" lang="ja-JP" altLang="en-US" sz="4400" dirty="0">
                <a:latin typeface="HGS創英角ﾎﾟｯﾌﾟ体" panose="040B0A00000000000000" pitchFamily="50" charset="-128"/>
                <a:ea typeface="HGS創英角ﾎﾟｯﾌﾟ体" panose="040B0A00000000000000" pitchFamily="50" charset="-128"/>
              </a:rPr>
              <a:t>６，２５６円</a:t>
            </a:r>
            <a:endParaRPr kumimoji="1" lang="en-US" altLang="ja-JP" sz="3600" dirty="0">
              <a:latin typeface="HGS創英角ﾎﾟｯﾌﾟ体" panose="040B0A00000000000000" pitchFamily="50" charset="-128"/>
              <a:ea typeface="HGS創英角ﾎﾟｯﾌﾟ体" panose="040B0A00000000000000" pitchFamily="50" charset="-128"/>
            </a:endParaRPr>
          </a:p>
        </p:txBody>
      </p:sp>
      <p:sp>
        <p:nvSpPr>
          <p:cNvPr id="9" name="矢印: 下 8">
            <a:extLst>
              <a:ext uri="{FF2B5EF4-FFF2-40B4-BE49-F238E27FC236}">
                <a16:creationId xmlns:a16="http://schemas.microsoft.com/office/drawing/2014/main" id="{6B097761-33F3-4481-A68F-4DB35FB93E83}"/>
              </a:ext>
            </a:extLst>
          </p:cNvPr>
          <p:cNvSpPr/>
          <p:nvPr/>
        </p:nvSpPr>
        <p:spPr>
          <a:xfrm>
            <a:off x="7189363" y="2977882"/>
            <a:ext cx="1459685" cy="662730"/>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0D9B6213-EF1B-40F9-89F2-DB34904EC133}"/>
              </a:ext>
            </a:extLst>
          </p:cNvPr>
          <p:cNvSpPr txBox="1"/>
          <p:nvPr/>
        </p:nvSpPr>
        <p:spPr>
          <a:xfrm>
            <a:off x="5255700" y="3762616"/>
            <a:ext cx="5327009" cy="646331"/>
          </a:xfrm>
          <a:prstGeom prst="rect">
            <a:avLst/>
          </a:prstGeom>
          <a:noFill/>
        </p:spPr>
        <p:txBody>
          <a:bodyPr wrap="square" rtlCol="0">
            <a:spAutoFit/>
          </a:bodyPr>
          <a:lstStyle/>
          <a:p>
            <a:pPr algn="ctr"/>
            <a:r>
              <a:rPr lang="en-US" altLang="ja-JP" sz="3600" dirty="0">
                <a:highlight>
                  <a:srgbClr val="FFFF00"/>
                </a:highlight>
                <a:latin typeface="HGS創英角ﾎﾟｯﾌﾟ体" panose="040B0A00000000000000" pitchFamily="50" charset="-128"/>
                <a:ea typeface="HGS創英角ﾎﾟｯﾌﾟ体" panose="040B0A00000000000000" pitchFamily="50" charset="-128"/>
              </a:rPr>
              <a:t>『</a:t>
            </a:r>
            <a:r>
              <a:rPr lang="ja-JP" altLang="en-US" sz="3600" dirty="0">
                <a:highlight>
                  <a:srgbClr val="FFFF00"/>
                </a:highlight>
                <a:latin typeface="HGS創英角ﾎﾟｯﾌﾟ体" panose="040B0A00000000000000" pitchFamily="50" charset="-128"/>
                <a:ea typeface="HGS創英角ﾎﾟｯﾌﾟ体" panose="040B0A00000000000000" pitchFamily="50" charset="-128"/>
              </a:rPr>
              <a:t>出金</a:t>
            </a:r>
            <a:r>
              <a:rPr lang="en-US" altLang="ja-JP" sz="3600" dirty="0">
                <a:highlight>
                  <a:srgbClr val="FFFF00"/>
                </a:highlight>
                <a:latin typeface="HGS創英角ﾎﾟｯﾌﾟ体" panose="040B0A00000000000000" pitchFamily="50" charset="-128"/>
                <a:ea typeface="HGS創英角ﾎﾟｯﾌﾟ体" panose="040B0A00000000000000" pitchFamily="50" charset="-128"/>
              </a:rPr>
              <a:t>』</a:t>
            </a:r>
            <a:r>
              <a:rPr lang="ja-JP" altLang="en-US" sz="3600" dirty="0">
                <a:highlight>
                  <a:srgbClr val="FFFF00"/>
                </a:highlight>
                <a:latin typeface="HGS創英角ﾎﾟｯﾌﾟ体" panose="040B0A00000000000000" pitchFamily="50" charset="-128"/>
                <a:ea typeface="HGS創英角ﾎﾟｯﾌﾟ体" panose="040B0A00000000000000" pitchFamily="50" charset="-128"/>
              </a:rPr>
              <a:t>もできました！</a:t>
            </a:r>
            <a:endParaRPr kumimoji="1" lang="ja-JP" altLang="en-US" sz="3600" dirty="0">
              <a:highlight>
                <a:srgbClr val="FFFF00"/>
              </a:highlight>
              <a:latin typeface="HGS創英角ﾎﾟｯﾌﾟ体" panose="040B0A00000000000000" pitchFamily="50" charset="-128"/>
              <a:ea typeface="HGS創英角ﾎﾟｯﾌﾟ体" panose="040B0A00000000000000" pitchFamily="50" charset="-128"/>
            </a:endParaRPr>
          </a:p>
        </p:txBody>
      </p:sp>
      <p:sp>
        <p:nvSpPr>
          <p:cNvPr id="11" name="吹き出し: 四角形 10">
            <a:extLst>
              <a:ext uri="{FF2B5EF4-FFF2-40B4-BE49-F238E27FC236}">
                <a16:creationId xmlns:a16="http://schemas.microsoft.com/office/drawing/2014/main" id="{1DEDAED6-45FB-440E-A53D-853FA177618A}"/>
              </a:ext>
            </a:extLst>
          </p:cNvPr>
          <p:cNvSpPr/>
          <p:nvPr/>
        </p:nvSpPr>
        <p:spPr>
          <a:xfrm>
            <a:off x="6946084" y="5177284"/>
            <a:ext cx="4404219" cy="1031846"/>
          </a:xfrm>
          <a:prstGeom prst="wedgeRectCallout">
            <a:avLst>
              <a:gd name="adj1" fmla="val -36474"/>
              <a:gd name="adj2" fmla="val -10904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800" dirty="0">
                <a:latin typeface="BIZ UDPゴシック" panose="020B0400000000000000" pitchFamily="50" charset="-128"/>
                <a:ea typeface="BIZ UDPゴシック" panose="020B0400000000000000" pitchFamily="50" charset="-128"/>
              </a:rPr>
              <a:t>マジで！</a:t>
            </a:r>
            <a:endParaRPr lang="en-US" altLang="ja-JP" sz="2800" dirty="0">
              <a:latin typeface="BIZ UDPゴシック" panose="020B0400000000000000" pitchFamily="50" charset="-128"/>
              <a:ea typeface="BIZ UDPゴシック" panose="020B0400000000000000" pitchFamily="50" charset="-128"/>
            </a:endParaRPr>
          </a:p>
          <a:p>
            <a:pPr algn="ctr"/>
            <a:r>
              <a:rPr lang="ja-JP" altLang="en-US" sz="2800" dirty="0">
                <a:latin typeface="BIZ UDPゴシック" panose="020B0400000000000000" pitchFamily="50" charset="-128"/>
                <a:ea typeface="BIZ UDPゴシック" panose="020B0400000000000000" pitchFamily="50" charset="-128"/>
              </a:rPr>
              <a:t>このアプリほんものやん</a:t>
            </a:r>
            <a:endParaRPr lang="en-US" altLang="ja-JP" sz="28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14467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9C3D08CD-A78D-4238-8FDB-8CFF8D331A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295" y="1552753"/>
            <a:ext cx="1490471" cy="2561623"/>
          </a:xfrm>
          <a:prstGeom prst="rect">
            <a:avLst/>
          </a:prstGeom>
        </p:spPr>
      </p:pic>
      <p:pic>
        <p:nvPicPr>
          <p:cNvPr id="7" name="図 6">
            <a:extLst>
              <a:ext uri="{FF2B5EF4-FFF2-40B4-BE49-F238E27FC236}">
                <a16:creationId xmlns:a16="http://schemas.microsoft.com/office/drawing/2014/main" id="{FDC6565C-967E-46E7-9E84-13DA0DB90E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857" y="475540"/>
            <a:ext cx="3493956" cy="6046873"/>
          </a:xfrm>
          <a:prstGeom prst="rect">
            <a:avLst/>
          </a:prstGeom>
        </p:spPr>
      </p:pic>
      <p:sp>
        <p:nvSpPr>
          <p:cNvPr id="8" name="テキスト ボックス 7">
            <a:extLst>
              <a:ext uri="{FF2B5EF4-FFF2-40B4-BE49-F238E27FC236}">
                <a16:creationId xmlns:a16="http://schemas.microsoft.com/office/drawing/2014/main" id="{5D090D23-5F0F-4115-BAEB-2C80A14B2898}"/>
              </a:ext>
            </a:extLst>
          </p:cNvPr>
          <p:cNvSpPr txBox="1"/>
          <p:nvPr/>
        </p:nvSpPr>
        <p:spPr>
          <a:xfrm>
            <a:off x="373369" y="752376"/>
            <a:ext cx="3649211" cy="646331"/>
          </a:xfrm>
          <a:prstGeom prst="rect">
            <a:avLst/>
          </a:prstGeom>
          <a:noFill/>
        </p:spPr>
        <p:txBody>
          <a:bodyPr wrap="square" rtlCol="0">
            <a:spAutoFit/>
          </a:bodyPr>
          <a:lstStyle/>
          <a:p>
            <a:pPr algn="ctr"/>
            <a:r>
              <a:rPr kumimoji="1" lang="ja-JP" altLang="en-US" sz="3600" dirty="0">
                <a:latin typeface="HGS創英角ﾎﾟｯﾌﾟ体" panose="040B0A00000000000000" pitchFamily="50" charset="-128"/>
                <a:ea typeface="HGS創英角ﾎﾟｯﾌﾟ体" panose="040B0A00000000000000" pitchFamily="50" charset="-128"/>
              </a:rPr>
              <a:t>次は３０万円♪</a:t>
            </a:r>
          </a:p>
        </p:txBody>
      </p:sp>
      <p:sp>
        <p:nvSpPr>
          <p:cNvPr id="9" name="テキスト ボックス 8">
            <a:extLst>
              <a:ext uri="{FF2B5EF4-FFF2-40B4-BE49-F238E27FC236}">
                <a16:creationId xmlns:a16="http://schemas.microsoft.com/office/drawing/2014/main" id="{8261C701-67B3-4B97-B614-4965EFA0A9B0}"/>
              </a:ext>
            </a:extLst>
          </p:cNvPr>
          <p:cNvSpPr txBox="1"/>
          <p:nvPr/>
        </p:nvSpPr>
        <p:spPr>
          <a:xfrm>
            <a:off x="7600372" y="1398707"/>
            <a:ext cx="4459356" cy="2308324"/>
          </a:xfrm>
          <a:prstGeom prst="rect">
            <a:avLst/>
          </a:prstGeom>
          <a:noFill/>
        </p:spPr>
        <p:txBody>
          <a:bodyPr wrap="square" rtlCol="0">
            <a:spAutoFit/>
          </a:bodyPr>
          <a:lstStyle/>
          <a:p>
            <a:r>
              <a:rPr kumimoji="1" lang="ja-JP" altLang="en-US" sz="3600" dirty="0">
                <a:latin typeface="HGS創英角ﾎﾟｯﾌﾟ体" panose="040B0A00000000000000" pitchFamily="50" charset="-128"/>
                <a:ea typeface="HGS創英角ﾎﾟｯﾌﾟ体" panose="040B0A00000000000000" pitchFamily="50" charset="-128"/>
              </a:rPr>
              <a:t>１０時間で</a:t>
            </a:r>
            <a:endParaRPr kumimoji="1" lang="en-US" altLang="ja-JP" sz="3600" dirty="0">
              <a:latin typeface="HGS創英角ﾎﾟｯﾌﾟ体" panose="040B0A00000000000000" pitchFamily="50" charset="-128"/>
              <a:ea typeface="HGS創英角ﾎﾟｯﾌﾟ体" panose="040B0A00000000000000" pitchFamily="50" charset="-128"/>
            </a:endParaRPr>
          </a:p>
          <a:p>
            <a:endParaRPr lang="en-US" altLang="ja-JP" sz="3600" dirty="0">
              <a:latin typeface="HGS創英角ﾎﾟｯﾌﾟ体" panose="040B0A00000000000000" pitchFamily="50" charset="-128"/>
              <a:ea typeface="HGS創英角ﾎﾟｯﾌﾟ体" panose="040B0A00000000000000" pitchFamily="50" charset="-128"/>
            </a:endParaRPr>
          </a:p>
          <a:p>
            <a:r>
              <a:rPr lang="ja-JP" altLang="en-US" sz="3600" dirty="0">
                <a:latin typeface="HGS創英角ﾎﾟｯﾌﾟ体" panose="040B0A00000000000000" pitchFamily="50" charset="-128"/>
                <a:ea typeface="HGS創英角ﾎﾟｯﾌﾟ体" panose="040B0A00000000000000" pitchFamily="50" charset="-128"/>
              </a:rPr>
              <a:t>３８万９，４３１円</a:t>
            </a:r>
            <a:endParaRPr lang="en-US" altLang="ja-JP" sz="3600" dirty="0">
              <a:latin typeface="HGS創英角ﾎﾟｯﾌﾟ体" panose="040B0A00000000000000" pitchFamily="50" charset="-128"/>
              <a:ea typeface="HGS創英角ﾎﾟｯﾌﾟ体" panose="040B0A00000000000000" pitchFamily="50" charset="-128"/>
            </a:endParaRPr>
          </a:p>
          <a:p>
            <a:r>
              <a:rPr kumimoji="1" lang="ja-JP" altLang="en-US" sz="3600" dirty="0">
                <a:latin typeface="HGS創英角ﾎﾟｯﾌﾟ体" panose="040B0A00000000000000" pitchFamily="50" charset="-128"/>
                <a:ea typeface="HGS創英角ﾎﾟｯﾌﾟ体" panose="040B0A00000000000000" pitchFamily="50" charset="-128"/>
              </a:rPr>
              <a:t>　　　（＋９万円）</a:t>
            </a:r>
            <a:endParaRPr kumimoji="1" lang="en-US" altLang="ja-JP" sz="3600" dirty="0">
              <a:latin typeface="HGS創英角ﾎﾟｯﾌﾟ体" panose="040B0A00000000000000" pitchFamily="50" charset="-128"/>
              <a:ea typeface="HGS創英角ﾎﾟｯﾌﾟ体" panose="040B0A00000000000000" pitchFamily="50" charset="-128"/>
            </a:endParaRPr>
          </a:p>
        </p:txBody>
      </p:sp>
      <p:sp>
        <p:nvSpPr>
          <p:cNvPr id="10" name="正方形/長方形 9">
            <a:extLst>
              <a:ext uri="{FF2B5EF4-FFF2-40B4-BE49-F238E27FC236}">
                <a16:creationId xmlns:a16="http://schemas.microsoft.com/office/drawing/2014/main" id="{071E1D39-9228-4088-B1D3-ABF21D28575C}"/>
              </a:ext>
            </a:extLst>
          </p:cNvPr>
          <p:cNvSpPr/>
          <p:nvPr/>
        </p:nvSpPr>
        <p:spPr>
          <a:xfrm>
            <a:off x="3821298" y="2741042"/>
            <a:ext cx="1992702" cy="68795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069E473E-A1BA-4908-887C-6471C85277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09814" y="4114376"/>
            <a:ext cx="2109786" cy="2057477"/>
          </a:xfrm>
          <a:prstGeom prst="rect">
            <a:avLst/>
          </a:prstGeom>
        </p:spPr>
      </p:pic>
    </p:spTree>
    <p:extLst>
      <p:ext uri="{BB962C8B-B14F-4D97-AF65-F5344CB8AC3E}">
        <p14:creationId xmlns:p14="http://schemas.microsoft.com/office/powerpoint/2010/main" val="2845639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BC7B9B68-4861-4BAE-899E-6E36C3C49D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562" y="1211585"/>
            <a:ext cx="3137483" cy="5417386"/>
          </a:xfrm>
          <a:prstGeom prst="rect">
            <a:avLst/>
          </a:prstGeom>
        </p:spPr>
      </p:pic>
      <p:pic>
        <p:nvPicPr>
          <p:cNvPr id="7" name="図 6">
            <a:extLst>
              <a:ext uri="{FF2B5EF4-FFF2-40B4-BE49-F238E27FC236}">
                <a16:creationId xmlns:a16="http://schemas.microsoft.com/office/drawing/2014/main" id="{2F648A63-85F2-47E1-A436-95D5FC0DA1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4551" y="1776491"/>
            <a:ext cx="2562647" cy="4404335"/>
          </a:xfrm>
          <a:prstGeom prst="rect">
            <a:avLst/>
          </a:prstGeom>
        </p:spPr>
        <p:style>
          <a:lnRef idx="2">
            <a:schemeClr val="dk1"/>
          </a:lnRef>
          <a:fillRef idx="1">
            <a:schemeClr val="lt1"/>
          </a:fillRef>
          <a:effectRef idx="0">
            <a:schemeClr val="dk1"/>
          </a:effectRef>
          <a:fontRef idx="minor">
            <a:schemeClr val="dk1"/>
          </a:fontRef>
        </p:style>
      </p:pic>
      <p:sp>
        <p:nvSpPr>
          <p:cNvPr id="8" name="テキスト ボックス 7">
            <a:extLst>
              <a:ext uri="{FF2B5EF4-FFF2-40B4-BE49-F238E27FC236}">
                <a16:creationId xmlns:a16="http://schemas.microsoft.com/office/drawing/2014/main" id="{1D69DEC4-7732-499C-8126-D5CC59FEC346}"/>
              </a:ext>
            </a:extLst>
          </p:cNvPr>
          <p:cNvSpPr txBox="1"/>
          <p:nvPr/>
        </p:nvSpPr>
        <p:spPr>
          <a:xfrm>
            <a:off x="4175185" y="1570008"/>
            <a:ext cx="4382219" cy="4093428"/>
          </a:xfrm>
          <a:prstGeom prst="rect">
            <a:avLst/>
          </a:prstGeom>
          <a:noFill/>
        </p:spPr>
        <p:txBody>
          <a:bodyPr wrap="square" rtlCol="0">
            <a:spAutoFit/>
          </a:bodyPr>
          <a:lstStyle/>
          <a:p>
            <a:r>
              <a:rPr kumimoji="1" lang="ja-JP" altLang="en-US" sz="3600" dirty="0">
                <a:latin typeface="HGS創英角ﾎﾟｯﾌﾟ体" panose="040B0A00000000000000" pitchFamily="50" charset="-128"/>
                <a:ea typeface="HGS創英角ﾎﾟｯﾌﾟ体" panose="040B0A00000000000000" pitchFamily="50" charset="-128"/>
              </a:rPr>
              <a:t>口座凍結！？</a:t>
            </a:r>
            <a:endParaRPr kumimoji="1" lang="en-US" altLang="ja-JP" sz="3600" dirty="0">
              <a:latin typeface="HGS創英角ﾎﾟｯﾌﾟ体" panose="040B0A00000000000000" pitchFamily="50" charset="-128"/>
              <a:ea typeface="HGS創英角ﾎﾟｯﾌﾟ体" panose="040B0A00000000000000" pitchFamily="50" charset="-128"/>
            </a:endParaRPr>
          </a:p>
          <a:p>
            <a:endParaRPr lang="en-US" altLang="ja-JP" sz="3600" dirty="0">
              <a:latin typeface="HGS創英角ﾎﾟｯﾌﾟ体" panose="040B0A00000000000000" pitchFamily="50" charset="-128"/>
              <a:ea typeface="HGS創英角ﾎﾟｯﾌﾟ体" panose="040B0A00000000000000" pitchFamily="50" charset="-128"/>
            </a:endParaRPr>
          </a:p>
          <a:p>
            <a:r>
              <a:rPr kumimoji="1" lang="ja-JP" altLang="en-US" sz="4000" dirty="0">
                <a:latin typeface="HGS創英角ﾎﾟｯﾌﾟ体" panose="040B0A00000000000000" pitchFamily="50" charset="-128"/>
                <a:ea typeface="HGS創英角ﾎﾟｯﾌﾟ体" panose="040B0A00000000000000" pitchFamily="50" charset="-128"/>
              </a:rPr>
              <a:t>出金には手数料</a:t>
            </a:r>
            <a:endParaRPr kumimoji="1" lang="en-US" altLang="ja-JP" sz="4000" dirty="0">
              <a:latin typeface="HGS創英角ﾎﾟｯﾌﾟ体" panose="040B0A00000000000000" pitchFamily="50" charset="-128"/>
              <a:ea typeface="HGS創英角ﾎﾟｯﾌﾟ体" panose="040B0A00000000000000" pitchFamily="50" charset="-128"/>
            </a:endParaRPr>
          </a:p>
          <a:p>
            <a:r>
              <a:rPr kumimoji="1" lang="ja-JP" altLang="en-US" sz="4000" dirty="0">
                <a:latin typeface="HGS創英角ﾎﾟｯﾌﾟ体" panose="040B0A00000000000000" pitchFamily="50" charset="-128"/>
                <a:ea typeface="HGS創英角ﾎﾟｯﾌﾟ体" panose="040B0A00000000000000" pitchFamily="50" charset="-128"/>
              </a:rPr>
              <a:t>金融当局へ保証金</a:t>
            </a:r>
            <a:endParaRPr kumimoji="1" lang="en-US" altLang="ja-JP" sz="4000" dirty="0">
              <a:latin typeface="HGS創英角ﾎﾟｯﾌﾟ体" panose="040B0A00000000000000" pitchFamily="50" charset="-128"/>
              <a:ea typeface="HGS創英角ﾎﾟｯﾌﾟ体" panose="040B0A00000000000000" pitchFamily="50" charset="-128"/>
            </a:endParaRPr>
          </a:p>
          <a:p>
            <a:endParaRPr lang="en-US" altLang="ja-JP" sz="3600" dirty="0">
              <a:latin typeface="HGS創英角ﾎﾟｯﾌﾟ体" panose="040B0A00000000000000" pitchFamily="50" charset="-128"/>
              <a:ea typeface="HGS創英角ﾎﾟｯﾌﾟ体" panose="040B0A00000000000000" pitchFamily="50" charset="-128"/>
            </a:endParaRPr>
          </a:p>
          <a:p>
            <a:r>
              <a:rPr kumimoji="1" lang="ja-JP" altLang="en-US" sz="3600" dirty="0">
                <a:latin typeface="HGS創英角ﾎﾟｯﾌﾟ体" panose="040B0A00000000000000" pitchFamily="50" charset="-128"/>
                <a:ea typeface="HGS創英角ﾎﾟｯﾌﾟ体" panose="040B0A00000000000000" pitchFamily="50" charset="-128"/>
              </a:rPr>
              <a:t>投資金額だけはなくさらに被害</a:t>
            </a:r>
          </a:p>
        </p:txBody>
      </p:sp>
      <p:sp>
        <p:nvSpPr>
          <p:cNvPr id="9" name="テキスト ボックス 8">
            <a:extLst>
              <a:ext uri="{FF2B5EF4-FFF2-40B4-BE49-F238E27FC236}">
                <a16:creationId xmlns:a16="http://schemas.microsoft.com/office/drawing/2014/main" id="{72736353-3C2C-4529-9DC7-95AC59B6F2BA}"/>
              </a:ext>
            </a:extLst>
          </p:cNvPr>
          <p:cNvSpPr txBox="1"/>
          <p:nvPr/>
        </p:nvSpPr>
        <p:spPr>
          <a:xfrm>
            <a:off x="8719961" y="1014173"/>
            <a:ext cx="2751826" cy="646331"/>
          </a:xfrm>
          <a:prstGeom prst="rect">
            <a:avLst/>
          </a:prstGeom>
          <a:noFill/>
        </p:spPr>
        <p:txBody>
          <a:bodyPr wrap="square" rtlCol="0">
            <a:spAutoFit/>
          </a:bodyPr>
          <a:lstStyle/>
          <a:p>
            <a:r>
              <a:rPr lang="ja-JP" altLang="en-US" dirty="0"/>
              <a:t>～大阪府警がリリースしている仮想体験でした～</a:t>
            </a:r>
            <a:endParaRPr kumimoji="1" lang="en-US" altLang="ja-JP" dirty="0"/>
          </a:p>
        </p:txBody>
      </p:sp>
      <p:sp>
        <p:nvSpPr>
          <p:cNvPr id="10" name="四角形: 角を丸くする 9">
            <a:extLst>
              <a:ext uri="{FF2B5EF4-FFF2-40B4-BE49-F238E27FC236}">
                <a16:creationId xmlns:a16="http://schemas.microsoft.com/office/drawing/2014/main" id="{B5834F73-1B10-42D0-85ED-FCE4B21933B1}"/>
              </a:ext>
            </a:extLst>
          </p:cNvPr>
          <p:cNvSpPr/>
          <p:nvPr/>
        </p:nvSpPr>
        <p:spPr>
          <a:xfrm>
            <a:off x="291454" y="485667"/>
            <a:ext cx="8122703" cy="52850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ja-JP" altLang="en-US" sz="3200" dirty="0">
                <a:latin typeface="HGS創英角ﾎﾟｯﾌﾟ体" panose="040B0A00000000000000" pitchFamily="50" charset="-128"/>
                <a:ea typeface="HGS創英角ﾎﾟｯﾌﾟ体" panose="040B0A00000000000000" pitchFamily="50" charset="-128"/>
              </a:rPr>
              <a:t>かなり儲かったし、そろそろ</a:t>
            </a:r>
            <a:r>
              <a:rPr kumimoji="1" lang="ja-JP" altLang="en-US" sz="3200" dirty="0">
                <a:latin typeface="HGS創英角ﾎﾟｯﾌﾟ体" panose="040B0A00000000000000" pitchFamily="50" charset="-128"/>
                <a:ea typeface="HGS創英角ﾎﾟｯﾌﾟ体" panose="040B0A00000000000000" pitchFamily="50" charset="-128"/>
              </a:rPr>
              <a:t>出金するぞー</a:t>
            </a:r>
          </a:p>
        </p:txBody>
      </p:sp>
    </p:spTree>
    <p:extLst>
      <p:ext uri="{BB962C8B-B14F-4D97-AF65-F5344CB8AC3E}">
        <p14:creationId xmlns:p14="http://schemas.microsoft.com/office/powerpoint/2010/main" val="2095280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26DBE352-907D-4A7E-971A-E56F5CE5D28E}"/>
              </a:ext>
            </a:extLst>
          </p:cNvPr>
          <p:cNvSpPr txBox="1"/>
          <p:nvPr/>
        </p:nvSpPr>
        <p:spPr>
          <a:xfrm>
            <a:off x="1225826" y="1231237"/>
            <a:ext cx="9740347" cy="3293209"/>
          </a:xfrm>
          <a:prstGeom prst="rect">
            <a:avLst/>
          </a:prstGeom>
          <a:noFill/>
        </p:spPr>
        <p:txBody>
          <a:bodyPr wrap="square" rtlCol="0">
            <a:spAutoFit/>
          </a:bodyPr>
          <a:lstStyle/>
          <a:p>
            <a:r>
              <a:rPr lang="ja-JP" altLang="en-US" sz="4000" dirty="0">
                <a:latin typeface="HGS創英角ﾎﾟｯﾌﾟ体" panose="040B0A00000000000000" pitchFamily="50" charset="-128"/>
                <a:ea typeface="HGS創英角ﾎﾟｯﾌﾟ体" panose="040B0A00000000000000" pitchFamily="50" charset="-128"/>
              </a:rPr>
              <a:t>実録！手口</a:t>
            </a:r>
            <a:endParaRPr lang="en-US" altLang="ja-JP" sz="4000" dirty="0">
              <a:latin typeface="HGS創英角ﾎﾟｯﾌﾟ体" panose="040B0A00000000000000" pitchFamily="50" charset="-128"/>
              <a:ea typeface="HGS創英角ﾎﾟｯﾌﾟ体" panose="040B0A00000000000000" pitchFamily="50" charset="-128"/>
            </a:endParaRPr>
          </a:p>
          <a:p>
            <a:endParaRPr kumimoji="1" lang="en-US" altLang="ja-JP" sz="4000" dirty="0">
              <a:latin typeface="HGS創英角ﾎﾟｯﾌﾟ体" panose="040B0A00000000000000" pitchFamily="50" charset="-128"/>
              <a:ea typeface="HGS創英角ﾎﾟｯﾌﾟ体" panose="040B0A00000000000000" pitchFamily="50" charset="-128"/>
            </a:endParaRPr>
          </a:p>
          <a:p>
            <a:pPr algn="ctr"/>
            <a:endParaRPr lang="en-US" altLang="ja-JP" sz="4000" dirty="0">
              <a:latin typeface="HGS創英角ﾎﾟｯﾌﾟ体" panose="040B0A00000000000000" pitchFamily="50" charset="-128"/>
              <a:ea typeface="HGS創英角ﾎﾟｯﾌﾟ体" panose="040B0A00000000000000" pitchFamily="50" charset="-128"/>
            </a:endParaRPr>
          </a:p>
          <a:p>
            <a:pPr algn="ctr"/>
            <a:r>
              <a:rPr lang="ja-JP" altLang="en-US" sz="8800" dirty="0">
                <a:latin typeface="HGS創英角ﾎﾟｯﾌﾟ体" panose="040B0A00000000000000" pitchFamily="50" charset="-128"/>
                <a:ea typeface="HGS創英角ﾎﾟｯﾌﾟ体" panose="040B0A00000000000000" pitchFamily="50" charset="-128"/>
              </a:rPr>
              <a:t>○○売ります詐欺</a:t>
            </a:r>
            <a:endParaRPr kumimoji="1" lang="en-US" altLang="ja-JP" sz="4000" dirty="0">
              <a:latin typeface="HGS創英角ﾎﾟｯﾌﾟ体" panose="040B0A00000000000000" pitchFamily="50" charset="-128"/>
              <a:ea typeface="HGS創英角ﾎﾟｯﾌﾟ体" panose="040B0A00000000000000" pitchFamily="50" charset="-128"/>
            </a:endParaRPr>
          </a:p>
        </p:txBody>
      </p:sp>
    </p:spTree>
    <p:extLst>
      <p:ext uri="{BB962C8B-B14F-4D97-AF65-F5344CB8AC3E}">
        <p14:creationId xmlns:p14="http://schemas.microsoft.com/office/powerpoint/2010/main" val="1919283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a:extLst>
              <a:ext uri="{FF2B5EF4-FFF2-40B4-BE49-F238E27FC236}">
                <a16:creationId xmlns:a16="http://schemas.microsoft.com/office/drawing/2014/main" id="{DC8EA050-1623-4504-9C60-94062A37859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6436" b="38241"/>
          <a:stretch/>
        </p:blipFill>
        <p:spPr>
          <a:xfrm>
            <a:off x="363151" y="964227"/>
            <a:ext cx="5613582" cy="5420140"/>
          </a:xfrm>
        </p:spPr>
      </p:pic>
      <p:sp>
        <p:nvSpPr>
          <p:cNvPr id="6" name="テキスト ボックス 5">
            <a:extLst>
              <a:ext uri="{FF2B5EF4-FFF2-40B4-BE49-F238E27FC236}">
                <a16:creationId xmlns:a16="http://schemas.microsoft.com/office/drawing/2014/main" id="{75387C23-C014-4E8F-8BDB-815467A7AEF7}"/>
              </a:ext>
            </a:extLst>
          </p:cNvPr>
          <p:cNvSpPr txBox="1"/>
          <p:nvPr/>
        </p:nvSpPr>
        <p:spPr>
          <a:xfrm>
            <a:off x="6215268" y="1129342"/>
            <a:ext cx="5613582" cy="5509200"/>
          </a:xfrm>
          <a:prstGeom prst="rect">
            <a:avLst/>
          </a:prstGeom>
          <a:noFill/>
        </p:spPr>
        <p:txBody>
          <a:bodyPr wrap="square" rtlCol="0">
            <a:spAutoFit/>
          </a:bodyPr>
          <a:lstStyle/>
          <a:p>
            <a:r>
              <a:rPr kumimoji="1" lang="ja-JP" altLang="en-US" sz="4000" dirty="0">
                <a:latin typeface="HGS創英角ﾎﾟｯﾌﾟ体" panose="040B0A00000000000000" pitchFamily="50" charset="-128"/>
                <a:ea typeface="HGS創英角ﾎﾟｯﾌﾟ体" panose="040B0A00000000000000" pitchFamily="50" charset="-128"/>
              </a:rPr>
              <a:t>実在するフルーツ農園をかたり</a:t>
            </a:r>
            <a:endParaRPr kumimoji="1" lang="en-US" altLang="ja-JP" sz="4000" dirty="0">
              <a:latin typeface="HGS創英角ﾎﾟｯﾌﾟ体" panose="040B0A00000000000000" pitchFamily="50" charset="-128"/>
              <a:ea typeface="HGS創英角ﾎﾟｯﾌﾟ体" panose="040B0A00000000000000" pitchFamily="50" charset="-128"/>
            </a:endParaRPr>
          </a:p>
          <a:p>
            <a:endParaRPr lang="en-US" altLang="ja-JP" sz="4000" dirty="0">
              <a:latin typeface="HGS創英角ﾎﾟｯﾌﾟ体" panose="040B0A00000000000000" pitchFamily="50" charset="-128"/>
              <a:ea typeface="HGS創英角ﾎﾟｯﾌﾟ体" panose="040B0A00000000000000" pitchFamily="50" charset="-128"/>
            </a:endParaRPr>
          </a:p>
          <a:p>
            <a:r>
              <a:rPr kumimoji="1" lang="ja-JP" altLang="en-US" sz="4000" dirty="0">
                <a:latin typeface="HGS創英角ﾎﾟｯﾌﾟ体" panose="040B0A00000000000000" pitchFamily="50" charset="-128"/>
                <a:ea typeface="HGS創英角ﾎﾟｯﾌﾟ体" panose="040B0A00000000000000" pitchFamily="50" charset="-128"/>
              </a:rPr>
              <a:t>新鮮な桃を</a:t>
            </a:r>
            <a:endParaRPr kumimoji="1" lang="en-US" altLang="ja-JP" sz="4000" dirty="0">
              <a:latin typeface="HGS創英角ﾎﾟｯﾌﾟ体" panose="040B0A00000000000000" pitchFamily="50" charset="-128"/>
              <a:ea typeface="HGS創英角ﾎﾟｯﾌﾟ体" panose="040B0A00000000000000" pitchFamily="50" charset="-128"/>
            </a:endParaRPr>
          </a:p>
          <a:p>
            <a:r>
              <a:rPr kumimoji="1" lang="ja-JP" altLang="en-US" sz="4000" dirty="0">
                <a:latin typeface="HGS創英角ﾎﾟｯﾌﾟ体" panose="040B0A00000000000000" pitchFamily="50" charset="-128"/>
                <a:ea typeface="HGS創英角ﾎﾟｯﾌﾟ体" panose="040B0A00000000000000" pitchFamily="50" charset="-128"/>
              </a:rPr>
              <a:t>１箱２０００円</a:t>
            </a:r>
            <a:endParaRPr kumimoji="1" lang="en-US" altLang="ja-JP" sz="4000" dirty="0">
              <a:latin typeface="HGS創英角ﾎﾟｯﾌﾟ体" panose="040B0A00000000000000" pitchFamily="50" charset="-128"/>
              <a:ea typeface="HGS創英角ﾎﾟｯﾌﾟ体" panose="040B0A00000000000000" pitchFamily="50" charset="-128"/>
            </a:endParaRPr>
          </a:p>
          <a:p>
            <a:r>
              <a:rPr kumimoji="1" lang="ja-JP" altLang="en-US" sz="4000" dirty="0">
                <a:latin typeface="HGS創英角ﾎﾟｯﾌﾟ体" panose="040B0A00000000000000" pitchFamily="50" charset="-128"/>
                <a:ea typeface="HGS創英角ﾎﾟｯﾌﾟ体" panose="040B0A00000000000000" pitchFamily="50" charset="-128"/>
              </a:rPr>
              <a:t>で販売します</a:t>
            </a:r>
            <a:endParaRPr kumimoji="1" lang="en-US" altLang="ja-JP" sz="4000" dirty="0">
              <a:latin typeface="HGS創英角ﾎﾟｯﾌﾟ体" panose="040B0A00000000000000" pitchFamily="50" charset="-128"/>
              <a:ea typeface="HGS創英角ﾎﾟｯﾌﾟ体" panose="040B0A00000000000000" pitchFamily="50" charset="-128"/>
            </a:endParaRPr>
          </a:p>
          <a:p>
            <a:endParaRPr lang="en-US" altLang="ja-JP" sz="4000" dirty="0">
              <a:latin typeface="HGS創英角ﾎﾟｯﾌﾟ体" panose="040B0A00000000000000" pitchFamily="50" charset="-128"/>
              <a:ea typeface="HGS創英角ﾎﾟｯﾌﾟ体" panose="040B0A00000000000000" pitchFamily="50" charset="-128"/>
            </a:endParaRPr>
          </a:p>
          <a:p>
            <a:r>
              <a:rPr kumimoji="1" lang="ja-JP" altLang="en-US" sz="4000" dirty="0">
                <a:latin typeface="HGS創英角ﾎﾟｯﾌﾟ体" panose="040B0A00000000000000" pitchFamily="50" charset="-128"/>
                <a:ea typeface="HGS創英角ﾎﾟｯﾌﾟ体" panose="040B0A00000000000000" pitchFamily="50" charset="-128"/>
              </a:rPr>
              <a:t>という</a:t>
            </a:r>
            <a:r>
              <a:rPr kumimoji="1" lang="en-US" altLang="ja-JP" sz="7200" dirty="0">
                <a:solidFill>
                  <a:srgbClr val="FF0000"/>
                </a:solidFill>
                <a:latin typeface="HGS創英角ﾎﾟｯﾌﾟ体" panose="040B0A00000000000000" pitchFamily="50" charset="-128"/>
                <a:ea typeface="HGS創英角ﾎﾟｯﾌﾟ体" panose="040B0A00000000000000" pitchFamily="50" charset="-128"/>
              </a:rPr>
              <a:t>SNS</a:t>
            </a:r>
            <a:r>
              <a:rPr kumimoji="1" lang="ja-JP" altLang="en-US" sz="7200" dirty="0">
                <a:solidFill>
                  <a:srgbClr val="FF0000"/>
                </a:solidFill>
                <a:latin typeface="HGS創英角ﾎﾟｯﾌﾟ体" panose="040B0A00000000000000" pitchFamily="50" charset="-128"/>
                <a:ea typeface="HGS創英角ﾎﾟｯﾌﾟ体" panose="040B0A00000000000000" pitchFamily="50" charset="-128"/>
              </a:rPr>
              <a:t>広告</a:t>
            </a:r>
            <a:endParaRPr kumimoji="1" lang="ja-JP" altLang="en-US" sz="4000" dirty="0">
              <a:solidFill>
                <a:srgbClr val="FF0000"/>
              </a:solidFill>
              <a:latin typeface="HGS創英角ﾎﾟｯﾌﾟ体" panose="040B0A00000000000000" pitchFamily="50" charset="-128"/>
              <a:ea typeface="HGS創英角ﾎﾟｯﾌﾟ体" panose="040B0A00000000000000" pitchFamily="50" charset="-128"/>
            </a:endParaRPr>
          </a:p>
        </p:txBody>
      </p:sp>
      <p:sp>
        <p:nvSpPr>
          <p:cNvPr id="7" name="正方形/長方形 6">
            <a:extLst>
              <a:ext uri="{FF2B5EF4-FFF2-40B4-BE49-F238E27FC236}">
                <a16:creationId xmlns:a16="http://schemas.microsoft.com/office/drawing/2014/main" id="{DDD6AA93-3AD2-4C4B-927A-F31B79CC0FB0}"/>
              </a:ext>
            </a:extLst>
          </p:cNvPr>
          <p:cNvSpPr/>
          <p:nvPr/>
        </p:nvSpPr>
        <p:spPr>
          <a:xfrm>
            <a:off x="2745871" y="2756451"/>
            <a:ext cx="924981" cy="25179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01266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C23DFA5-FE81-4673-A30B-DDE10FDFDF07}"/>
              </a:ext>
            </a:extLst>
          </p:cNvPr>
          <p:cNvSpPr txBox="1"/>
          <p:nvPr/>
        </p:nvSpPr>
        <p:spPr>
          <a:xfrm>
            <a:off x="781878" y="728869"/>
            <a:ext cx="10853532" cy="2308324"/>
          </a:xfrm>
          <a:prstGeom prst="rect">
            <a:avLst/>
          </a:prstGeom>
          <a:noFill/>
        </p:spPr>
        <p:txBody>
          <a:bodyPr wrap="square" rtlCol="0">
            <a:spAutoFit/>
          </a:bodyPr>
          <a:lstStyle/>
          <a:p>
            <a:r>
              <a:rPr kumimoji="1" lang="ja-JP" altLang="en-US" sz="3600" dirty="0">
                <a:latin typeface="HGS創英角ﾎﾟｯﾌﾟ体" panose="040B0A00000000000000" pitchFamily="50" charset="-128"/>
                <a:ea typeface="HGS創英角ﾎﾟｯﾌﾟ体" panose="040B0A00000000000000" pitchFamily="50" charset="-128"/>
              </a:rPr>
              <a:t>購入しようと手続き</a:t>
            </a:r>
            <a:endParaRPr kumimoji="1" lang="en-US" altLang="ja-JP" sz="3600" dirty="0">
              <a:latin typeface="HGS創英角ﾎﾟｯﾌﾟ体" panose="040B0A00000000000000" pitchFamily="50" charset="-128"/>
              <a:ea typeface="HGS創英角ﾎﾟｯﾌﾟ体" panose="040B0A00000000000000" pitchFamily="50" charset="-128"/>
            </a:endParaRPr>
          </a:p>
          <a:p>
            <a:endParaRPr lang="en-US" altLang="ja-JP" sz="3600" dirty="0">
              <a:latin typeface="HGS創英角ﾎﾟｯﾌﾟ体" panose="040B0A00000000000000" pitchFamily="50" charset="-128"/>
              <a:ea typeface="HGS創英角ﾎﾟｯﾌﾟ体" panose="040B0A00000000000000" pitchFamily="50" charset="-128"/>
            </a:endParaRPr>
          </a:p>
          <a:p>
            <a:r>
              <a:rPr kumimoji="1" lang="ja-JP" altLang="en-US" sz="3600" dirty="0">
                <a:latin typeface="HGS創英角ﾎﾟｯﾌﾟ体" panose="040B0A00000000000000" pitchFamily="50" charset="-128"/>
                <a:ea typeface="HGS創英角ﾎﾟｯﾌﾟ体" panose="040B0A00000000000000" pitchFamily="50" charset="-128"/>
              </a:rPr>
              <a:t>通常のインターネットショッピングのように手続きするだけで購入オッケー</a:t>
            </a:r>
          </a:p>
        </p:txBody>
      </p:sp>
      <p:sp>
        <p:nvSpPr>
          <p:cNvPr id="5" name="矢印: 下 4">
            <a:extLst>
              <a:ext uri="{FF2B5EF4-FFF2-40B4-BE49-F238E27FC236}">
                <a16:creationId xmlns:a16="http://schemas.microsoft.com/office/drawing/2014/main" id="{16E923B4-D89B-4BC5-89BF-E9BBB2712777}"/>
              </a:ext>
            </a:extLst>
          </p:cNvPr>
          <p:cNvSpPr/>
          <p:nvPr/>
        </p:nvSpPr>
        <p:spPr>
          <a:xfrm>
            <a:off x="4412974" y="3349946"/>
            <a:ext cx="3366052" cy="1243259"/>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a:ln w="0"/>
              <a:solidFill>
                <a:schemeClr val="tx1"/>
              </a:solidFill>
              <a:effectLst>
                <a:outerShdw blurRad="38100" dist="19050" dir="2700000" algn="tl" rotWithShape="0">
                  <a:schemeClr val="dk1">
                    <a:alpha val="40000"/>
                  </a:schemeClr>
                </a:outerShdw>
              </a:effectLst>
            </a:endParaRPr>
          </a:p>
        </p:txBody>
      </p:sp>
      <p:sp>
        <p:nvSpPr>
          <p:cNvPr id="6" name="テキスト ボックス 5">
            <a:extLst>
              <a:ext uri="{FF2B5EF4-FFF2-40B4-BE49-F238E27FC236}">
                <a16:creationId xmlns:a16="http://schemas.microsoft.com/office/drawing/2014/main" id="{6811C7AA-4C4A-4E6F-809E-56C9F3C8A7A3}"/>
              </a:ext>
            </a:extLst>
          </p:cNvPr>
          <p:cNvSpPr txBox="1"/>
          <p:nvPr/>
        </p:nvSpPr>
        <p:spPr>
          <a:xfrm>
            <a:off x="887896" y="4930018"/>
            <a:ext cx="11158332" cy="830997"/>
          </a:xfrm>
          <a:prstGeom prst="rect">
            <a:avLst/>
          </a:prstGeom>
          <a:noFill/>
        </p:spPr>
        <p:txBody>
          <a:bodyPr wrap="square" rtlCol="0">
            <a:spAutoFit/>
          </a:bodyPr>
          <a:lstStyle/>
          <a:p>
            <a:r>
              <a:rPr kumimoji="1" lang="ja-JP" altLang="en-US" sz="4800" dirty="0">
                <a:highlight>
                  <a:srgbClr val="FFFF00"/>
                </a:highlight>
                <a:latin typeface="HGS創英角ﾎﾟｯﾌﾟ体" panose="040B0A00000000000000" pitchFamily="50" charset="-128"/>
                <a:ea typeface="HGS創英角ﾎﾟｯﾌﾟ体" panose="040B0A00000000000000" pitchFamily="50" charset="-128"/>
              </a:rPr>
              <a:t>結局、桃は送られてきませんでした！</a:t>
            </a:r>
          </a:p>
        </p:txBody>
      </p:sp>
    </p:spTree>
    <p:extLst>
      <p:ext uri="{BB962C8B-B14F-4D97-AF65-F5344CB8AC3E}">
        <p14:creationId xmlns:p14="http://schemas.microsoft.com/office/powerpoint/2010/main" val="265681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BD4687F7-0B06-4BC6-A679-45E7EF6F5D46}"/>
              </a:ext>
            </a:extLst>
          </p:cNvPr>
          <p:cNvSpPr txBox="1"/>
          <p:nvPr/>
        </p:nvSpPr>
        <p:spPr>
          <a:xfrm>
            <a:off x="967409" y="848139"/>
            <a:ext cx="10641496" cy="2308324"/>
          </a:xfrm>
          <a:prstGeom prst="rect">
            <a:avLst/>
          </a:prstGeom>
          <a:noFill/>
        </p:spPr>
        <p:txBody>
          <a:bodyPr wrap="square" rtlCol="0">
            <a:spAutoFit/>
          </a:bodyPr>
          <a:lstStyle/>
          <a:p>
            <a:r>
              <a:rPr kumimoji="1" lang="ja-JP" altLang="en-US" sz="4800" dirty="0">
                <a:solidFill>
                  <a:srgbClr val="FF0000"/>
                </a:solidFill>
                <a:latin typeface="HGS創英角ﾎﾟｯﾌﾟ体" panose="040B0A00000000000000" pitchFamily="50" charset="-128"/>
                <a:ea typeface="HGS創英角ﾎﾟｯﾌﾟ体" panose="040B0A00000000000000" pitchFamily="50" charset="-128"/>
              </a:rPr>
              <a:t>注意！！</a:t>
            </a:r>
            <a:endParaRPr kumimoji="1" lang="en-US" altLang="ja-JP" sz="4800" dirty="0">
              <a:solidFill>
                <a:srgbClr val="FF0000"/>
              </a:solidFill>
              <a:latin typeface="HGS創英角ﾎﾟｯﾌﾟ体" panose="040B0A00000000000000" pitchFamily="50" charset="-128"/>
              <a:ea typeface="HGS創英角ﾎﾟｯﾌﾟ体" panose="040B0A00000000000000" pitchFamily="50" charset="-128"/>
            </a:endParaRPr>
          </a:p>
          <a:p>
            <a:endParaRPr lang="en-US" altLang="ja-JP" sz="4800" dirty="0">
              <a:latin typeface="HGS創英角ﾎﾟｯﾌﾟ体" panose="040B0A00000000000000" pitchFamily="50" charset="-128"/>
              <a:ea typeface="HGS創英角ﾎﾟｯﾌﾟ体" panose="040B0A00000000000000" pitchFamily="50" charset="-128"/>
            </a:endParaRPr>
          </a:p>
          <a:p>
            <a:r>
              <a:rPr kumimoji="1" lang="ja-JP" altLang="en-US" sz="4800" dirty="0">
                <a:latin typeface="HGS創英角ﾎﾟｯﾌﾟ体" panose="040B0A00000000000000" pitchFamily="50" charset="-128"/>
                <a:ea typeface="HGS創英角ﾎﾟｯﾌﾟ体" panose="040B0A00000000000000" pitchFamily="50" charset="-128"/>
              </a:rPr>
              <a:t>そんな単純な話ではありません！！</a:t>
            </a:r>
            <a:endParaRPr kumimoji="1" lang="en-US" altLang="ja-JP" sz="4800" dirty="0">
              <a:latin typeface="HGS創英角ﾎﾟｯﾌﾟ体" panose="040B0A00000000000000" pitchFamily="50" charset="-128"/>
              <a:ea typeface="HGS創英角ﾎﾟｯﾌﾟ体" panose="040B0A00000000000000" pitchFamily="50" charset="-128"/>
            </a:endParaRPr>
          </a:p>
        </p:txBody>
      </p:sp>
      <p:sp>
        <p:nvSpPr>
          <p:cNvPr id="5" name="四角形: 角を丸くする 4">
            <a:extLst>
              <a:ext uri="{FF2B5EF4-FFF2-40B4-BE49-F238E27FC236}">
                <a16:creationId xmlns:a16="http://schemas.microsoft.com/office/drawing/2014/main" id="{4DF1B288-4C2A-4AF3-AE63-00214D76D1BF}"/>
              </a:ext>
            </a:extLst>
          </p:cNvPr>
          <p:cNvSpPr/>
          <p:nvPr/>
        </p:nvSpPr>
        <p:spPr>
          <a:xfrm>
            <a:off x="1179443" y="3710609"/>
            <a:ext cx="9727096" cy="198782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kumimoji="1" lang="ja-JP" altLang="en-US" sz="5400" dirty="0">
                <a:latin typeface="BIZ UDP明朝 Medium" panose="02020500000000000000" pitchFamily="18" charset="-128"/>
                <a:ea typeface="BIZ UDP明朝 Medium" panose="02020500000000000000" pitchFamily="18" charset="-128"/>
              </a:rPr>
              <a:t>ここから</a:t>
            </a:r>
            <a:r>
              <a:rPr kumimoji="1" lang="ja-JP" altLang="en-US" sz="6600" b="1" dirty="0">
                <a:latin typeface="BIZ UDP明朝 Medium" panose="02020500000000000000" pitchFamily="18" charset="-128"/>
                <a:ea typeface="BIZ UDP明朝 Medium" panose="02020500000000000000" pitchFamily="18" charset="-128"/>
              </a:rPr>
              <a:t>３００万円</a:t>
            </a:r>
            <a:r>
              <a:rPr kumimoji="1" lang="ja-JP" altLang="en-US" sz="5400" dirty="0">
                <a:latin typeface="BIZ UDP明朝 Medium" panose="02020500000000000000" pitchFamily="18" charset="-128"/>
                <a:ea typeface="BIZ UDP明朝 Medium" panose="02020500000000000000" pitchFamily="18" charset="-128"/>
              </a:rPr>
              <a:t>の</a:t>
            </a:r>
            <a:endParaRPr kumimoji="1" lang="en-US" altLang="ja-JP" sz="5400" dirty="0">
              <a:latin typeface="BIZ UDP明朝 Medium" panose="02020500000000000000" pitchFamily="18" charset="-128"/>
              <a:ea typeface="BIZ UDP明朝 Medium" panose="02020500000000000000" pitchFamily="18" charset="-128"/>
            </a:endParaRPr>
          </a:p>
          <a:p>
            <a:pPr algn="ctr"/>
            <a:r>
              <a:rPr kumimoji="1" lang="ja-JP" altLang="en-US" sz="5400" dirty="0">
                <a:latin typeface="BIZ UDP明朝 Medium" panose="02020500000000000000" pitchFamily="18" charset="-128"/>
                <a:ea typeface="BIZ UDP明朝 Medium" panose="02020500000000000000" pitchFamily="18" charset="-128"/>
              </a:rPr>
              <a:t>被害に発展します</a:t>
            </a:r>
          </a:p>
        </p:txBody>
      </p:sp>
    </p:spTree>
    <p:extLst>
      <p:ext uri="{BB962C8B-B14F-4D97-AF65-F5344CB8AC3E}">
        <p14:creationId xmlns:p14="http://schemas.microsoft.com/office/powerpoint/2010/main" val="394262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5419669E-7588-4F76-8834-10C340BDD75C}"/>
              </a:ext>
            </a:extLst>
          </p:cNvPr>
          <p:cNvPicPr>
            <a:picLocks noChangeAspect="1"/>
          </p:cNvPicPr>
          <p:nvPr/>
        </p:nvPicPr>
        <p:blipFill rotWithShape="1">
          <a:blip r:embed="rId2">
            <a:extLst>
              <a:ext uri="{28A0092B-C50C-407E-A947-70E740481C1C}">
                <a14:useLocalDpi xmlns:a14="http://schemas.microsoft.com/office/drawing/2010/main" val="0"/>
              </a:ext>
            </a:extLst>
          </a:blip>
          <a:srcRect t="30517" b="37202"/>
          <a:stretch/>
        </p:blipFill>
        <p:spPr>
          <a:xfrm>
            <a:off x="407168" y="1437928"/>
            <a:ext cx="4536745" cy="5420072"/>
          </a:xfrm>
          <a:prstGeom prst="rect">
            <a:avLst/>
          </a:prstGeom>
        </p:spPr>
      </p:pic>
      <p:sp>
        <p:nvSpPr>
          <p:cNvPr id="6" name="テキスト ボックス 5">
            <a:extLst>
              <a:ext uri="{FF2B5EF4-FFF2-40B4-BE49-F238E27FC236}">
                <a16:creationId xmlns:a16="http://schemas.microsoft.com/office/drawing/2014/main" id="{574121E2-13DB-4F32-989C-ED4FFE43E760}"/>
              </a:ext>
            </a:extLst>
          </p:cNvPr>
          <p:cNvSpPr txBox="1"/>
          <p:nvPr/>
        </p:nvSpPr>
        <p:spPr>
          <a:xfrm>
            <a:off x="874642" y="901148"/>
            <a:ext cx="9647583" cy="584775"/>
          </a:xfrm>
          <a:prstGeom prst="rect">
            <a:avLst/>
          </a:prstGeom>
          <a:noFill/>
        </p:spPr>
        <p:txBody>
          <a:bodyPr wrap="square" rtlCol="0">
            <a:spAutoFit/>
          </a:bodyPr>
          <a:lstStyle/>
          <a:p>
            <a:r>
              <a:rPr kumimoji="1" lang="ja-JP" altLang="en-US" sz="3200" dirty="0"/>
              <a:t>配送会社からこんなメッセージが届きます</a:t>
            </a:r>
          </a:p>
        </p:txBody>
      </p:sp>
      <p:sp>
        <p:nvSpPr>
          <p:cNvPr id="7" name="テキスト ボックス 6">
            <a:extLst>
              <a:ext uri="{FF2B5EF4-FFF2-40B4-BE49-F238E27FC236}">
                <a16:creationId xmlns:a16="http://schemas.microsoft.com/office/drawing/2014/main" id="{05814980-4945-4E11-8048-7CB1B95EF02E}"/>
              </a:ext>
            </a:extLst>
          </p:cNvPr>
          <p:cNvSpPr txBox="1"/>
          <p:nvPr/>
        </p:nvSpPr>
        <p:spPr>
          <a:xfrm>
            <a:off x="5009322" y="1802296"/>
            <a:ext cx="7010400" cy="3970318"/>
          </a:xfrm>
          <a:prstGeom prst="rect">
            <a:avLst/>
          </a:prstGeom>
          <a:noFill/>
        </p:spPr>
        <p:txBody>
          <a:bodyPr wrap="square" rtlCol="0">
            <a:spAutoFit/>
          </a:bodyPr>
          <a:lstStyle/>
          <a:p>
            <a:r>
              <a:rPr kumimoji="1" lang="ja-JP" altLang="en-US" sz="3600" dirty="0">
                <a:latin typeface="HGS創英角ﾎﾟｯﾌﾟ体" panose="040B0A00000000000000" pitchFamily="50" charset="-128"/>
                <a:ea typeface="HGS創英角ﾎﾟｯﾌﾟ体" panose="040B0A00000000000000" pitchFamily="50" charset="-128"/>
              </a:rPr>
              <a:t>あなたが</a:t>
            </a: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「実名認証」</a:t>
            </a:r>
            <a:r>
              <a:rPr kumimoji="1" lang="ja-JP" altLang="en-US" sz="3600" dirty="0">
                <a:latin typeface="HGS創英角ﾎﾟｯﾌﾟ体" panose="040B0A00000000000000" pitchFamily="50" charset="-128"/>
                <a:ea typeface="HGS創英角ﾎﾟｯﾌﾟ体" panose="040B0A00000000000000" pitchFamily="50" charset="-128"/>
              </a:rPr>
              <a:t>をせずに、購入したことにより、</a:t>
            </a: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農園側の口座を凍結</a:t>
            </a:r>
            <a:r>
              <a:rPr kumimoji="1" lang="ja-JP" altLang="en-US" sz="3600" dirty="0">
                <a:latin typeface="HGS創英角ﾎﾟｯﾌﾟ体" panose="040B0A00000000000000" pitchFamily="50" charset="-128"/>
                <a:ea typeface="HGS創英角ﾎﾟｯﾌﾟ体" panose="040B0A00000000000000" pitchFamily="50" charset="-128"/>
              </a:rPr>
              <a:t>することになりました！</a:t>
            </a:r>
            <a:endParaRPr kumimoji="1" lang="en-US" altLang="ja-JP" sz="3600" dirty="0">
              <a:latin typeface="HGS創英角ﾎﾟｯﾌﾟ体" panose="040B0A00000000000000" pitchFamily="50" charset="-128"/>
              <a:ea typeface="HGS創英角ﾎﾟｯﾌﾟ体" panose="040B0A00000000000000" pitchFamily="50" charset="-128"/>
            </a:endParaRPr>
          </a:p>
          <a:p>
            <a:r>
              <a:rPr kumimoji="1" lang="ja-JP" altLang="en-US" sz="3600" dirty="0">
                <a:latin typeface="HGS創英角ﾎﾟｯﾌﾟ体" panose="040B0A00000000000000" pitchFamily="50" charset="-128"/>
                <a:ea typeface="HGS創英角ﾎﾟｯﾌﾟ体" panose="040B0A00000000000000" pitchFamily="50" charset="-128"/>
              </a:rPr>
              <a:t>６００万円以上の損害が出ること</a:t>
            </a:r>
            <a:r>
              <a:rPr lang="ja-JP" altLang="en-US" sz="3600" dirty="0">
                <a:latin typeface="HGS創英角ﾎﾟｯﾌﾟ体" panose="040B0A00000000000000" pitchFamily="50" charset="-128"/>
                <a:ea typeface="HGS創英角ﾎﾟｯﾌﾟ体" panose="040B0A00000000000000" pitchFamily="50" charset="-128"/>
              </a:rPr>
              <a:t>になります</a:t>
            </a:r>
            <a:endParaRPr kumimoji="1" lang="en-US" altLang="ja-JP" sz="3600" dirty="0">
              <a:latin typeface="HGS創英角ﾎﾟｯﾌﾟ体" panose="040B0A00000000000000" pitchFamily="50" charset="-128"/>
              <a:ea typeface="HGS創英角ﾎﾟｯﾌﾟ体" panose="040B0A00000000000000" pitchFamily="50" charset="-128"/>
            </a:endParaRPr>
          </a:p>
          <a:p>
            <a:r>
              <a:rPr lang="ja-JP" altLang="en-US" sz="3600" dirty="0">
                <a:solidFill>
                  <a:srgbClr val="FF0000"/>
                </a:solidFill>
                <a:latin typeface="HGS創英角ﾎﾟｯﾌﾟ体" panose="040B0A00000000000000" pitchFamily="50" charset="-128"/>
                <a:ea typeface="HGS創英角ﾎﾟｯﾌﾟ体" panose="040B0A00000000000000" pitchFamily="50" charset="-128"/>
              </a:rPr>
              <a:t>実名認証をしてください！</a:t>
            </a:r>
            <a:endPar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endParaRPr>
          </a:p>
        </p:txBody>
      </p:sp>
    </p:spTree>
    <p:extLst>
      <p:ext uri="{BB962C8B-B14F-4D97-AF65-F5344CB8AC3E}">
        <p14:creationId xmlns:p14="http://schemas.microsoft.com/office/powerpoint/2010/main" val="52749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7FED68F-D24D-430D-8062-02DC482F0A5C}"/>
              </a:ext>
            </a:extLst>
          </p:cNvPr>
          <p:cNvSpPr txBox="1"/>
          <p:nvPr/>
        </p:nvSpPr>
        <p:spPr>
          <a:xfrm>
            <a:off x="914399" y="357810"/>
            <a:ext cx="10561983" cy="646331"/>
          </a:xfrm>
          <a:prstGeom prst="rect">
            <a:avLst/>
          </a:prstGeom>
          <a:noFill/>
        </p:spPr>
        <p:txBody>
          <a:bodyPr wrap="square" rtlCol="0">
            <a:spAutoFit/>
          </a:bodyPr>
          <a:lstStyle/>
          <a:p>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案内されたカスタマーサポートに連絡をすると</a:t>
            </a:r>
            <a:endParaRPr kumimoji="1" lang="en-US" altLang="ja-JP" sz="3600" dirty="0">
              <a:solidFill>
                <a:srgbClr val="FF0000"/>
              </a:solidFill>
              <a:latin typeface="HGS創英角ﾎﾟｯﾌﾟ体" panose="040B0A00000000000000" pitchFamily="50" charset="-128"/>
              <a:ea typeface="HGS創英角ﾎﾟｯﾌﾟ体" panose="040B0A00000000000000" pitchFamily="50" charset="-128"/>
            </a:endParaRPr>
          </a:p>
        </p:txBody>
      </p:sp>
      <p:sp>
        <p:nvSpPr>
          <p:cNvPr id="5" name="テキスト ボックス 4">
            <a:extLst>
              <a:ext uri="{FF2B5EF4-FFF2-40B4-BE49-F238E27FC236}">
                <a16:creationId xmlns:a16="http://schemas.microsoft.com/office/drawing/2014/main" id="{5ED50590-3FC9-4280-8667-A84819318D44}"/>
              </a:ext>
            </a:extLst>
          </p:cNvPr>
          <p:cNvSpPr txBox="1"/>
          <p:nvPr/>
        </p:nvSpPr>
        <p:spPr>
          <a:xfrm>
            <a:off x="616224" y="1083653"/>
            <a:ext cx="11158332" cy="5632311"/>
          </a:xfrm>
          <a:prstGeom prst="rect">
            <a:avLst/>
          </a:prstGeom>
          <a:noFill/>
        </p:spPr>
        <p:txBody>
          <a:bodyPr wrap="square" rtlCol="0">
            <a:spAutoFit/>
          </a:bodyPr>
          <a:lstStyle/>
          <a:p>
            <a:r>
              <a:rPr kumimoji="1" lang="ja-JP" altLang="en-US" sz="4000" b="1" dirty="0"/>
              <a:t>実名認証するには、</a:t>
            </a:r>
            <a:endParaRPr kumimoji="1" lang="en-US" altLang="ja-JP" sz="4000" b="1" dirty="0"/>
          </a:p>
          <a:p>
            <a:endParaRPr lang="en-US" altLang="ja-JP" sz="2800" dirty="0"/>
          </a:p>
          <a:p>
            <a:r>
              <a:rPr lang="ja-JP" altLang="en-US" sz="2800" dirty="0">
                <a:latin typeface="BIZ UDPゴシック" panose="020B0400000000000000" pitchFamily="50" charset="-128"/>
                <a:ea typeface="BIZ UDPゴシック" panose="020B0400000000000000" pitchFamily="50" charset="-128"/>
              </a:rPr>
              <a:t>〇「</a:t>
            </a:r>
            <a:r>
              <a:rPr kumimoji="1" lang="ja-JP" altLang="en-US" sz="2800" dirty="0">
                <a:latin typeface="BIZ UDPゴシック" panose="020B0400000000000000" pitchFamily="50" charset="-128"/>
                <a:ea typeface="BIZ UDPゴシック" panose="020B0400000000000000" pitchFamily="50" charset="-128"/>
              </a:rPr>
              <a:t>口座の残高画面をスクリーンショットで送ってください」</a:t>
            </a:r>
            <a:endParaRPr kumimoji="1" lang="en-US" altLang="ja-JP" sz="2800" dirty="0">
              <a:latin typeface="BIZ UDPゴシック" panose="020B0400000000000000" pitchFamily="50" charset="-128"/>
              <a:ea typeface="BIZ UDPゴシック" panose="020B0400000000000000" pitchFamily="50" charset="-128"/>
            </a:endParaRPr>
          </a:p>
          <a:p>
            <a:endParaRPr lang="en-US" altLang="ja-JP" sz="2800" dirty="0"/>
          </a:p>
          <a:p>
            <a:r>
              <a:rPr kumimoji="1" lang="ja-JP" altLang="en-US" sz="2800" dirty="0"/>
              <a:t>★「はい」</a:t>
            </a:r>
            <a:endParaRPr kumimoji="1" lang="en-US" altLang="ja-JP" sz="2800" dirty="0"/>
          </a:p>
          <a:p>
            <a:endParaRPr lang="en-US" altLang="ja-JP" sz="2800" dirty="0"/>
          </a:p>
          <a:p>
            <a:r>
              <a:rPr kumimoji="1" lang="ja-JP" altLang="en-US" sz="2800" dirty="0">
                <a:latin typeface="BIZ UDPゴシック" panose="020B0400000000000000" pitchFamily="50" charset="-128"/>
                <a:ea typeface="BIZ UDPゴシック" panose="020B0400000000000000" pitchFamily="50" charset="-128"/>
              </a:rPr>
              <a:t>〇「その口座が正規のものか、</a:t>
            </a:r>
            <a:r>
              <a:rPr kumimoji="1" lang="ja-JP" altLang="en-US" sz="4000" dirty="0">
                <a:solidFill>
                  <a:srgbClr val="FF0000"/>
                </a:solidFill>
                <a:latin typeface="HG創英角ﾎﾟｯﾌﾟ体" panose="040B0A09000000000000" pitchFamily="49" charset="-128"/>
                <a:ea typeface="HG創英角ﾎﾟｯﾌﾟ体" panose="040B0A09000000000000" pitchFamily="49" charset="-128"/>
              </a:rPr>
              <a:t>模擬振込</a:t>
            </a:r>
            <a:r>
              <a:rPr kumimoji="1" lang="ja-JP" altLang="en-US" sz="2800" dirty="0">
                <a:latin typeface="BIZ UDPゴシック" panose="020B0400000000000000" pitchFamily="50" charset="-128"/>
                <a:ea typeface="BIZ UDPゴシック" panose="020B0400000000000000" pitchFamily="50" charset="-128"/>
              </a:rPr>
              <a:t>という手続きをします」</a:t>
            </a:r>
            <a:endParaRPr kumimoji="1" lang="en-US" altLang="ja-JP" sz="2800" dirty="0">
              <a:latin typeface="BIZ UDPゴシック" panose="020B0400000000000000" pitchFamily="50" charset="-128"/>
              <a:ea typeface="BIZ UDPゴシック" panose="020B0400000000000000" pitchFamily="50" charset="-128"/>
            </a:endParaRPr>
          </a:p>
          <a:p>
            <a:endParaRPr lang="en-US" altLang="ja-JP" sz="2800" dirty="0"/>
          </a:p>
          <a:p>
            <a:r>
              <a:rPr kumimoji="1" lang="ja-JP" altLang="en-US" sz="2800" dirty="0"/>
              <a:t>★「なんですかそれ」</a:t>
            </a:r>
            <a:endParaRPr kumimoji="1" lang="en-US" altLang="ja-JP" sz="2800" dirty="0"/>
          </a:p>
          <a:p>
            <a:endParaRPr kumimoji="1" lang="en-US" altLang="ja-JP" sz="2800" dirty="0"/>
          </a:p>
          <a:p>
            <a:r>
              <a:rPr lang="ja-JP" altLang="en-US" sz="2800" dirty="0">
                <a:latin typeface="BIZ UDPゴシック" panose="020B0400000000000000" pitchFamily="50" charset="-128"/>
                <a:ea typeface="BIZ UDPゴシック" panose="020B0400000000000000" pitchFamily="50" charset="-128"/>
              </a:rPr>
              <a:t>〇「実際に口座の残高が減るということはありません。あくまで</a:t>
            </a:r>
            <a:endParaRPr lang="en-US" altLang="ja-JP" sz="2800" dirty="0">
              <a:latin typeface="BIZ UDPゴシック" panose="020B0400000000000000" pitchFamily="50" charset="-128"/>
              <a:ea typeface="BIZ UDPゴシック" panose="020B0400000000000000" pitchFamily="50" charset="-128"/>
            </a:endParaRPr>
          </a:p>
          <a:p>
            <a:r>
              <a:rPr lang="ja-JP" altLang="en-US" sz="2800" dirty="0">
                <a:latin typeface="BIZ UDPゴシック" panose="020B0400000000000000" pitchFamily="50" charset="-128"/>
                <a:ea typeface="BIZ UDPゴシック" panose="020B0400000000000000" pitchFamily="50" charset="-128"/>
              </a:rPr>
              <a:t>　　模擬での振込ですので安心してください」</a:t>
            </a:r>
            <a:endParaRPr kumimoji="1" lang="ja-JP" altLang="en-US" sz="28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988260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楕円 1">
            <a:extLst>
              <a:ext uri="{FF2B5EF4-FFF2-40B4-BE49-F238E27FC236}">
                <a16:creationId xmlns:a16="http://schemas.microsoft.com/office/drawing/2014/main" id="{AAAE51B4-BAF0-41F4-8209-96EB49B020E7}"/>
              </a:ext>
            </a:extLst>
          </p:cNvPr>
          <p:cNvSpPr/>
          <p:nvPr/>
        </p:nvSpPr>
        <p:spPr>
          <a:xfrm>
            <a:off x="159026" y="132522"/>
            <a:ext cx="11900452" cy="2902226"/>
          </a:xfrm>
          <a:prstGeom prst="ellipse">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4544F83E-0982-4248-9EA0-32A24638AA74}"/>
              </a:ext>
            </a:extLst>
          </p:cNvPr>
          <p:cNvSpPr txBox="1"/>
          <p:nvPr/>
        </p:nvSpPr>
        <p:spPr>
          <a:xfrm>
            <a:off x="1219199" y="768625"/>
            <a:ext cx="10071652" cy="1754326"/>
          </a:xfrm>
          <a:prstGeom prst="rect">
            <a:avLst/>
          </a:prstGeom>
          <a:noFill/>
        </p:spPr>
        <p:txBody>
          <a:bodyPr wrap="square" rtlCol="0">
            <a:spAutoFit/>
          </a:bodyPr>
          <a:lstStyle/>
          <a:p>
            <a:r>
              <a:rPr kumimoji="1" lang="ja-JP" altLang="en-US" sz="3600" b="1" dirty="0"/>
              <a:t>自分が早く認証</a:t>
            </a:r>
            <a:r>
              <a:rPr lang="ja-JP" altLang="en-US" sz="3600" b="1" dirty="0"/>
              <a:t>されない</a:t>
            </a:r>
            <a:r>
              <a:rPr kumimoji="1" lang="ja-JP" altLang="en-US" sz="3600" b="1" dirty="0"/>
              <a:t>と農園に</a:t>
            </a:r>
            <a:r>
              <a:rPr kumimoji="1" lang="ja-JP" altLang="en-US" sz="3600" b="1" dirty="0">
                <a:solidFill>
                  <a:srgbClr val="FF0000"/>
                </a:solidFill>
                <a:latin typeface="HGS創英角ﾎﾟｯﾌﾟ体" panose="040B0A00000000000000" pitchFamily="50" charset="-128"/>
                <a:ea typeface="HGS創英角ﾎﾟｯﾌﾟ体" panose="040B0A00000000000000" pitchFamily="50" charset="-128"/>
              </a:rPr>
              <a:t>迷惑がかかる</a:t>
            </a:r>
            <a:endParaRPr kumimoji="1" lang="en-US" altLang="ja-JP" sz="3600" b="1" dirty="0">
              <a:solidFill>
                <a:srgbClr val="FF0000"/>
              </a:solidFill>
              <a:latin typeface="HGS創英角ﾎﾟｯﾌﾟ体" panose="040B0A00000000000000" pitchFamily="50" charset="-128"/>
              <a:ea typeface="HGS創英角ﾎﾟｯﾌﾟ体" panose="040B0A00000000000000" pitchFamily="50" charset="-128"/>
            </a:endParaRPr>
          </a:p>
          <a:p>
            <a:endParaRPr lang="en-US" altLang="ja-JP" sz="3600" b="1" dirty="0"/>
          </a:p>
          <a:p>
            <a:r>
              <a:rPr kumimoji="1" lang="ja-JP" altLang="en-US" sz="3600" b="1" dirty="0"/>
              <a:t>損害賠償を</a:t>
            </a:r>
            <a:r>
              <a:rPr kumimoji="1" lang="ja-JP" altLang="en-US" sz="3600" b="1" dirty="0">
                <a:solidFill>
                  <a:srgbClr val="FF0000"/>
                </a:solidFill>
                <a:latin typeface="HGS創英角ﾎﾟｯﾌﾟ体" panose="040B0A00000000000000" pitchFamily="50" charset="-128"/>
                <a:ea typeface="HGS創英角ﾎﾟｯﾌﾟ体" panose="040B0A00000000000000" pitchFamily="50" charset="-128"/>
              </a:rPr>
              <a:t>請求される</a:t>
            </a:r>
            <a:r>
              <a:rPr kumimoji="1" lang="ja-JP" altLang="en-US" sz="3600" b="1" dirty="0"/>
              <a:t>かもしれない</a:t>
            </a:r>
          </a:p>
        </p:txBody>
      </p:sp>
      <p:sp>
        <p:nvSpPr>
          <p:cNvPr id="5" name="矢印: 下 4">
            <a:extLst>
              <a:ext uri="{FF2B5EF4-FFF2-40B4-BE49-F238E27FC236}">
                <a16:creationId xmlns:a16="http://schemas.microsoft.com/office/drawing/2014/main" id="{F04FA5A7-D157-416D-8E8C-2FE6C999B5DB}"/>
              </a:ext>
            </a:extLst>
          </p:cNvPr>
          <p:cNvSpPr/>
          <p:nvPr/>
        </p:nvSpPr>
        <p:spPr>
          <a:xfrm>
            <a:off x="4187686" y="3344656"/>
            <a:ext cx="3405809" cy="1043402"/>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82BBF43E-E068-4233-B632-59D514EE9DA2}"/>
              </a:ext>
            </a:extLst>
          </p:cNvPr>
          <p:cNvSpPr txBox="1"/>
          <p:nvPr/>
        </p:nvSpPr>
        <p:spPr>
          <a:xfrm>
            <a:off x="738596" y="4241802"/>
            <a:ext cx="10366726" cy="2123658"/>
          </a:xfrm>
          <a:prstGeom prst="rect">
            <a:avLst/>
          </a:prstGeom>
          <a:noFill/>
        </p:spPr>
        <p:txBody>
          <a:bodyPr wrap="square" rtlCol="0">
            <a:spAutoFit/>
          </a:bodyPr>
          <a:lstStyle/>
          <a:p>
            <a:r>
              <a:rPr lang="ja-JP" altLang="en-US" sz="4400" dirty="0">
                <a:latin typeface="HGS創英角ﾎﾟｯﾌﾟ体" panose="040B0A00000000000000" pitchFamily="50" charset="-128"/>
                <a:ea typeface="HGS創英角ﾎﾟｯﾌﾟ体" panose="040B0A00000000000000" pitchFamily="50" charset="-128"/>
              </a:rPr>
              <a:t>言われるがまま</a:t>
            </a:r>
            <a:endParaRPr lang="en-US" altLang="ja-JP" sz="4400" dirty="0">
              <a:latin typeface="HGS創英角ﾎﾟｯﾌﾟ体" panose="040B0A00000000000000" pitchFamily="50" charset="-128"/>
              <a:ea typeface="HGS創英角ﾎﾟｯﾌﾟ体" panose="040B0A00000000000000" pitchFamily="50" charset="-128"/>
            </a:endParaRPr>
          </a:p>
          <a:p>
            <a:endParaRPr kumimoji="1" lang="en-US" altLang="ja-JP" sz="4400" dirty="0">
              <a:latin typeface="HGS創英角ﾎﾟｯﾌﾟ体" panose="040B0A00000000000000" pitchFamily="50" charset="-128"/>
              <a:ea typeface="HGS創英角ﾎﾟｯﾌﾟ体" panose="040B0A00000000000000" pitchFamily="50" charset="-128"/>
            </a:endParaRPr>
          </a:p>
          <a:p>
            <a:r>
              <a:rPr lang="ja-JP" altLang="en-US" sz="4400" dirty="0">
                <a:latin typeface="HGS創英角ﾎﾟｯﾌﾟ体" panose="040B0A00000000000000" pitchFamily="50" charset="-128"/>
                <a:ea typeface="HGS創英角ﾎﾟｯﾌﾟ体" panose="040B0A00000000000000" pitchFamily="50" charset="-128"/>
              </a:rPr>
              <a:t>インターネットバンキングの画面を操作</a:t>
            </a:r>
            <a:endParaRPr kumimoji="1" lang="ja-JP" altLang="en-US" sz="4400" dirty="0">
              <a:latin typeface="HGS創英角ﾎﾟｯﾌﾟ体" panose="040B0A00000000000000" pitchFamily="50" charset="-128"/>
              <a:ea typeface="HGS創英角ﾎﾟｯﾌﾟ体" panose="040B0A00000000000000" pitchFamily="50" charset="-128"/>
            </a:endParaRPr>
          </a:p>
        </p:txBody>
      </p:sp>
      <p:pic>
        <p:nvPicPr>
          <p:cNvPr id="7" name="図 6" descr="電話をしている、悪そうな人">
            <a:extLst>
              <a:ext uri="{FF2B5EF4-FFF2-40B4-BE49-F238E27FC236}">
                <a16:creationId xmlns:a16="http://schemas.microsoft.com/office/drawing/2014/main" id="{8C2B75F2-7518-43CA-83C9-DF556C5C4A3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7934" y="3344656"/>
            <a:ext cx="2713589" cy="2086803"/>
          </a:xfrm>
          <a:prstGeom prst="rect">
            <a:avLst/>
          </a:prstGeom>
          <a:noFill/>
          <a:ln>
            <a:noFill/>
          </a:ln>
        </p:spPr>
      </p:pic>
    </p:spTree>
    <p:extLst>
      <p:ext uri="{BB962C8B-B14F-4D97-AF65-F5344CB8AC3E}">
        <p14:creationId xmlns:p14="http://schemas.microsoft.com/office/powerpoint/2010/main" val="2448166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四角形: 角を丸くする 3">
            <a:extLst>
              <a:ext uri="{FF2B5EF4-FFF2-40B4-BE49-F238E27FC236}">
                <a16:creationId xmlns:a16="http://schemas.microsoft.com/office/drawing/2014/main" id="{D0519109-31EA-497D-B18B-121C7A6F2972}"/>
              </a:ext>
            </a:extLst>
          </p:cNvPr>
          <p:cNvSpPr/>
          <p:nvPr/>
        </p:nvSpPr>
        <p:spPr>
          <a:xfrm>
            <a:off x="2608975" y="813732"/>
            <a:ext cx="7424257" cy="27767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5400" dirty="0">
                <a:latin typeface="HGS創英角ﾎﾟｯﾌﾟ体" panose="040B0A00000000000000" pitchFamily="50" charset="-128"/>
                <a:ea typeface="HGS創英角ﾎﾟｯﾌﾟ体" panose="040B0A00000000000000" pitchFamily="50" charset="-128"/>
              </a:rPr>
              <a:t>すべての残高を送金</a:t>
            </a:r>
            <a:endParaRPr kumimoji="1" lang="ja-JP" altLang="en-US" sz="5400" dirty="0">
              <a:latin typeface="HGS創英角ﾎﾟｯﾌﾟ体" panose="040B0A00000000000000" pitchFamily="50" charset="-128"/>
              <a:ea typeface="HGS創英角ﾎﾟｯﾌﾟ体" panose="040B0A00000000000000" pitchFamily="50" charset="-128"/>
            </a:endParaRPr>
          </a:p>
        </p:txBody>
      </p:sp>
      <p:sp>
        <p:nvSpPr>
          <p:cNvPr id="3" name="四角形: 角を丸くする 2">
            <a:extLst>
              <a:ext uri="{FF2B5EF4-FFF2-40B4-BE49-F238E27FC236}">
                <a16:creationId xmlns:a16="http://schemas.microsoft.com/office/drawing/2014/main" id="{FACF7DFC-496A-4686-9F00-838D94368107}"/>
              </a:ext>
            </a:extLst>
          </p:cNvPr>
          <p:cNvSpPr/>
          <p:nvPr/>
        </p:nvSpPr>
        <p:spPr>
          <a:xfrm>
            <a:off x="1382055" y="3995834"/>
            <a:ext cx="9727096" cy="198782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kumimoji="1" lang="ja-JP" altLang="en-US" sz="6600" b="1" dirty="0">
                <a:latin typeface="BIZ UDP明朝 Medium" panose="02020500000000000000" pitchFamily="18" charset="-128"/>
                <a:ea typeface="BIZ UDP明朝 Medium" panose="02020500000000000000" pitchFamily="18" charset="-128"/>
              </a:rPr>
              <a:t>３００万円</a:t>
            </a:r>
            <a:r>
              <a:rPr kumimoji="1" lang="ja-JP" altLang="en-US" sz="5400" dirty="0">
                <a:latin typeface="BIZ UDP明朝 Medium" panose="02020500000000000000" pitchFamily="18" charset="-128"/>
                <a:ea typeface="BIZ UDP明朝 Medium" panose="02020500000000000000" pitchFamily="18" charset="-128"/>
              </a:rPr>
              <a:t>の</a:t>
            </a:r>
            <a:endParaRPr kumimoji="1" lang="en-US" altLang="ja-JP" sz="5400" dirty="0">
              <a:latin typeface="BIZ UDP明朝 Medium" panose="02020500000000000000" pitchFamily="18" charset="-128"/>
              <a:ea typeface="BIZ UDP明朝 Medium" panose="02020500000000000000" pitchFamily="18" charset="-128"/>
            </a:endParaRPr>
          </a:p>
          <a:p>
            <a:pPr algn="ctr"/>
            <a:r>
              <a:rPr kumimoji="1" lang="ja-JP" altLang="en-US" sz="5400" dirty="0">
                <a:latin typeface="BIZ UDP明朝 Medium" panose="02020500000000000000" pitchFamily="18" charset="-128"/>
                <a:ea typeface="BIZ UDP明朝 Medium" panose="02020500000000000000" pitchFamily="18" charset="-128"/>
              </a:rPr>
              <a:t>被害に発展</a:t>
            </a:r>
          </a:p>
        </p:txBody>
      </p:sp>
    </p:spTree>
    <p:extLst>
      <p:ext uri="{BB962C8B-B14F-4D97-AF65-F5344CB8AC3E}">
        <p14:creationId xmlns:p14="http://schemas.microsoft.com/office/powerpoint/2010/main" val="414530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D74CE79-5F35-4B3F-B319-F8CC8053A310}"/>
              </a:ext>
            </a:extLst>
          </p:cNvPr>
          <p:cNvSpPr txBox="1"/>
          <p:nvPr/>
        </p:nvSpPr>
        <p:spPr>
          <a:xfrm>
            <a:off x="1225826" y="1231237"/>
            <a:ext cx="9740347" cy="3293209"/>
          </a:xfrm>
          <a:prstGeom prst="rect">
            <a:avLst/>
          </a:prstGeom>
          <a:noFill/>
        </p:spPr>
        <p:txBody>
          <a:bodyPr wrap="square" rtlCol="0">
            <a:spAutoFit/>
          </a:bodyPr>
          <a:lstStyle/>
          <a:p>
            <a:r>
              <a:rPr lang="ja-JP" altLang="en-US" sz="4000" dirty="0">
                <a:latin typeface="HGS創英角ﾎﾟｯﾌﾟ体" panose="040B0A00000000000000" pitchFamily="50" charset="-128"/>
                <a:ea typeface="HGS創英角ﾎﾟｯﾌﾟ体" panose="040B0A00000000000000" pitchFamily="50" charset="-128"/>
              </a:rPr>
              <a:t>実録！手口</a:t>
            </a:r>
            <a:endParaRPr lang="en-US" altLang="ja-JP" sz="4000" dirty="0">
              <a:latin typeface="HGS創英角ﾎﾟｯﾌﾟ体" panose="040B0A00000000000000" pitchFamily="50" charset="-128"/>
              <a:ea typeface="HGS創英角ﾎﾟｯﾌﾟ体" panose="040B0A00000000000000" pitchFamily="50" charset="-128"/>
            </a:endParaRPr>
          </a:p>
          <a:p>
            <a:endParaRPr kumimoji="1" lang="en-US" altLang="ja-JP" sz="4000" dirty="0">
              <a:latin typeface="HGS創英角ﾎﾟｯﾌﾟ体" panose="040B0A00000000000000" pitchFamily="50" charset="-128"/>
              <a:ea typeface="HGS創英角ﾎﾟｯﾌﾟ体" panose="040B0A00000000000000" pitchFamily="50" charset="-128"/>
            </a:endParaRPr>
          </a:p>
          <a:p>
            <a:pPr algn="ctr"/>
            <a:endParaRPr lang="en-US" altLang="ja-JP" sz="4000" dirty="0">
              <a:latin typeface="HGS創英角ﾎﾟｯﾌﾟ体" panose="040B0A00000000000000" pitchFamily="50" charset="-128"/>
              <a:ea typeface="HGS創英角ﾎﾟｯﾌﾟ体" panose="040B0A00000000000000" pitchFamily="50" charset="-128"/>
            </a:endParaRPr>
          </a:p>
          <a:p>
            <a:pPr algn="ctr"/>
            <a:r>
              <a:rPr kumimoji="1" lang="ja-JP" altLang="en-US" sz="8800" dirty="0">
                <a:latin typeface="HGS創英角ﾎﾟｯﾌﾟ体" panose="040B0A00000000000000" pitchFamily="50" charset="-128"/>
                <a:ea typeface="HGS創英角ﾎﾟｯﾌﾟ体" panose="040B0A00000000000000" pitchFamily="50" charset="-128"/>
              </a:rPr>
              <a:t>ニセ警察官詐欺</a:t>
            </a:r>
            <a:endParaRPr kumimoji="1" lang="en-US" altLang="ja-JP" sz="4000" dirty="0">
              <a:latin typeface="HGS創英角ﾎﾟｯﾌﾟ体" panose="040B0A00000000000000" pitchFamily="50" charset="-128"/>
              <a:ea typeface="HGS創英角ﾎﾟｯﾌﾟ体" panose="040B0A00000000000000" pitchFamily="50" charset="-128"/>
            </a:endParaRPr>
          </a:p>
        </p:txBody>
      </p:sp>
    </p:spTree>
    <p:extLst>
      <p:ext uri="{BB962C8B-B14F-4D97-AF65-F5344CB8AC3E}">
        <p14:creationId xmlns:p14="http://schemas.microsoft.com/office/powerpoint/2010/main" val="1827646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3EFA1D89-4CC1-43FB-A29C-7919272C36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716" y="1216404"/>
            <a:ext cx="7143750" cy="5029200"/>
          </a:xfrm>
          <a:prstGeom prst="rect">
            <a:avLst/>
          </a:prstGeom>
        </p:spPr>
      </p:pic>
      <p:pic>
        <p:nvPicPr>
          <p:cNvPr id="7" name="図 6">
            <a:extLst>
              <a:ext uri="{FF2B5EF4-FFF2-40B4-BE49-F238E27FC236}">
                <a16:creationId xmlns:a16="http://schemas.microsoft.com/office/drawing/2014/main" id="{77E54AAF-643F-490C-AF17-373E4BEF6E25}"/>
              </a:ext>
            </a:extLst>
          </p:cNvPr>
          <p:cNvPicPr>
            <a:picLocks noChangeAspect="1"/>
          </p:cNvPicPr>
          <p:nvPr/>
        </p:nvPicPr>
        <p:blipFill rotWithShape="1">
          <a:blip r:embed="rId3">
            <a:extLst>
              <a:ext uri="{28A0092B-C50C-407E-A947-70E740481C1C}">
                <a14:useLocalDpi xmlns:a14="http://schemas.microsoft.com/office/drawing/2010/main" val="0"/>
              </a:ext>
            </a:extLst>
          </a:blip>
          <a:srcRect l="6952" t="-672" r="57232" b="672"/>
          <a:stretch/>
        </p:blipFill>
        <p:spPr>
          <a:xfrm>
            <a:off x="9152391" y="1216404"/>
            <a:ext cx="2558642" cy="4962525"/>
          </a:xfrm>
          <a:prstGeom prst="rect">
            <a:avLst/>
          </a:prstGeom>
        </p:spPr>
      </p:pic>
      <p:sp>
        <p:nvSpPr>
          <p:cNvPr id="8" name="テキスト ボックス 7">
            <a:extLst>
              <a:ext uri="{FF2B5EF4-FFF2-40B4-BE49-F238E27FC236}">
                <a16:creationId xmlns:a16="http://schemas.microsoft.com/office/drawing/2014/main" id="{CA2954C9-8866-4CB3-83D3-6256E04821BB}"/>
              </a:ext>
            </a:extLst>
          </p:cNvPr>
          <p:cNvSpPr txBox="1"/>
          <p:nvPr/>
        </p:nvSpPr>
        <p:spPr>
          <a:xfrm>
            <a:off x="453006" y="343949"/>
            <a:ext cx="2785145" cy="800219"/>
          </a:xfrm>
          <a:prstGeom prst="rect">
            <a:avLst/>
          </a:prstGeom>
          <a:noFill/>
        </p:spPr>
        <p:txBody>
          <a:bodyPr wrap="square" rtlCol="0">
            <a:spAutoFit/>
          </a:bodyPr>
          <a:lstStyle/>
          <a:p>
            <a:r>
              <a:rPr kumimoji="1" lang="ja-JP" altLang="en-US" sz="2800" dirty="0"/>
              <a:t>実際の画像</a:t>
            </a:r>
            <a:endParaRPr kumimoji="1" lang="en-US" altLang="ja-JP" sz="2800" dirty="0"/>
          </a:p>
          <a:p>
            <a:r>
              <a:rPr lang="ja-JP" altLang="en-US" dirty="0"/>
              <a:t>（大阪府警公開）</a:t>
            </a:r>
            <a:endParaRPr kumimoji="1" lang="ja-JP" altLang="en-US" dirty="0"/>
          </a:p>
        </p:txBody>
      </p:sp>
      <p:sp>
        <p:nvSpPr>
          <p:cNvPr id="9" name="楕円 8">
            <a:extLst>
              <a:ext uri="{FF2B5EF4-FFF2-40B4-BE49-F238E27FC236}">
                <a16:creationId xmlns:a16="http://schemas.microsoft.com/office/drawing/2014/main" id="{5767B5D7-D818-4068-A8B8-5E09A692469D}"/>
              </a:ext>
            </a:extLst>
          </p:cNvPr>
          <p:cNvSpPr/>
          <p:nvPr/>
        </p:nvSpPr>
        <p:spPr>
          <a:xfrm>
            <a:off x="1518408" y="3154259"/>
            <a:ext cx="2273416" cy="2013357"/>
          </a:xfrm>
          <a:prstGeom prst="ellipse">
            <a:avLst/>
          </a:prstGeom>
          <a:noFill/>
          <a:ln w="571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テキスト ボックス 9">
            <a:extLst>
              <a:ext uri="{FF2B5EF4-FFF2-40B4-BE49-F238E27FC236}">
                <a16:creationId xmlns:a16="http://schemas.microsoft.com/office/drawing/2014/main" id="{4ED135D6-E0FC-40F8-B7A3-395EEE391DBC}"/>
              </a:ext>
            </a:extLst>
          </p:cNvPr>
          <p:cNvSpPr txBox="1"/>
          <p:nvPr/>
        </p:nvSpPr>
        <p:spPr>
          <a:xfrm>
            <a:off x="1641446" y="5239852"/>
            <a:ext cx="2785145" cy="584775"/>
          </a:xfrm>
          <a:prstGeom prst="rect">
            <a:avLst/>
          </a:prstGeom>
          <a:noFill/>
        </p:spPr>
        <p:txBody>
          <a:bodyPr wrap="square" rtlCol="0">
            <a:spAutoFit/>
          </a:bodyPr>
          <a:lstStyle/>
          <a:p>
            <a:r>
              <a:rPr kumimoji="1" lang="ja-JP" altLang="en-US" sz="3200" dirty="0">
                <a:highlight>
                  <a:srgbClr val="FFFF00"/>
                </a:highlight>
              </a:rPr>
              <a:t>ニセ警察官</a:t>
            </a:r>
          </a:p>
        </p:txBody>
      </p:sp>
      <p:sp>
        <p:nvSpPr>
          <p:cNvPr id="11" name="テキスト ボックス 10">
            <a:extLst>
              <a:ext uri="{FF2B5EF4-FFF2-40B4-BE49-F238E27FC236}">
                <a16:creationId xmlns:a16="http://schemas.microsoft.com/office/drawing/2014/main" id="{7F056828-E9F7-4834-BEBD-7F957AB1A4EB}"/>
              </a:ext>
            </a:extLst>
          </p:cNvPr>
          <p:cNvSpPr txBox="1"/>
          <p:nvPr/>
        </p:nvSpPr>
        <p:spPr>
          <a:xfrm>
            <a:off x="9152391" y="5239852"/>
            <a:ext cx="2785145" cy="584775"/>
          </a:xfrm>
          <a:prstGeom prst="rect">
            <a:avLst/>
          </a:prstGeom>
          <a:noFill/>
        </p:spPr>
        <p:txBody>
          <a:bodyPr wrap="square" rtlCol="0">
            <a:spAutoFit/>
          </a:bodyPr>
          <a:lstStyle/>
          <a:p>
            <a:r>
              <a:rPr kumimoji="1" lang="ja-JP" altLang="en-US" sz="3200" dirty="0">
                <a:highlight>
                  <a:srgbClr val="FFFF00"/>
                </a:highlight>
              </a:rPr>
              <a:t>ニセ警察手帳</a:t>
            </a:r>
          </a:p>
        </p:txBody>
      </p:sp>
      <p:sp>
        <p:nvSpPr>
          <p:cNvPr id="12" name="テキスト ボックス 11">
            <a:extLst>
              <a:ext uri="{FF2B5EF4-FFF2-40B4-BE49-F238E27FC236}">
                <a16:creationId xmlns:a16="http://schemas.microsoft.com/office/drawing/2014/main" id="{623D4320-D870-4DFE-BADF-C2675BAF1E83}"/>
              </a:ext>
            </a:extLst>
          </p:cNvPr>
          <p:cNvSpPr txBox="1"/>
          <p:nvPr/>
        </p:nvSpPr>
        <p:spPr>
          <a:xfrm>
            <a:off x="4455516" y="3772949"/>
            <a:ext cx="3388190" cy="1200329"/>
          </a:xfrm>
          <a:prstGeom prst="rect">
            <a:avLst/>
          </a:prstGeom>
          <a:noFill/>
        </p:spPr>
        <p:txBody>
          <a:bodyPr wrap="square" rtlCol="0">
            <a:spAutoFit/>
          </a:bodyPr>
          <a:lstStyle/>
          <a:p>
            <a:r>
              <a:rPr kumimoji="1" lang="ja-JP" altLang="en-US" sz="3600" dirty="0">
                <a:solidFill>
                  <a:schemeClr val="bg1"/>
                </a:solidFill>
                <a:highlight>
                  <a:srgbClr val="000000"/>
                </a:highlight>
              </a:rPr>
              <a:t>身分証の確認をしてもらいます</a:t>
            </a:r>
          </a:p>
        </p:txBody>
      </p:sp>
    </p:spTree>
    <p:extLst>
      <p:ext uri="{BB962C8B-B14F-4D97-AF65-F5344CB8AC3E}">
        <p14:creationId xmlns:p14="http://schemas.microsoft.com/office/powerpoint/2010/main" val="407340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B191B7C-5360-4EDD-91FA-687DF664C3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8276" y="1321628"/>
            <a:ext cx="2935432" cy="2846023"/>
          </a:xfrm>
          <a:prstGeom prst="rect">
            <a:avLst/>
          </a:prstGeom>
        </p:spPr>
      </p:pic>
      <p:pic>
        <p:nvPicPr>
          <p:cNvPr id="5" name="図 4">
            <a:extLst>
              <a:ext uri="{FF2B5EF4-FFF2-40B4-BE49-F238E27FC236}">
                <a16:creationId xmlns:a16="http://schemas.microsoft.com/office/drawing/2014/main" id="{6CA734EE-6E68-4AE7-B469-9EC8526B5F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5534" y="1314918"/>
            <a:ext cx="2244620" cy="2852733"/>
          </a:xfrm>
          <a:prstGeom prst="rect">
            <a:avLst/>
          </a:prstGeom>
        </p:spPr>
      </p:pic>
      <p:pic>
        <p:nvPicPr>
          <p:cNvPr id="7" name="図 6">
            <a:extLst>
              <a:ext uri="{FF2B5EF4-FFF2-40B4-BE49-F238E27FC236}">
                <a16:creationId xmlns:a16="http://schemas.microsoft.com/office/drawing/2014/main" id="{57B70A1E-998C-4C63-9A25-1F76F38715E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773" t="7939" r="450" b="-7939"/>
          <a:stretch/>
        </p:blipFill>
        <p:spPr>
          <a:xfrm>
            <a:off x="5820155" y="4366233"/>
            <a:ext cx="1676418" cy="2180932"/>
          </a:xfrm>
          <a:prstGeom prst="rect">
            <a:avLst/>
          </a:prstGeom>
        </p:spPr>
      </p:pic>
      <p:pic>
        <p:nvPicPr>
          <p:cNvPr id="8" name="図 7">
            <a:extLst>
              <a:ext uri="{FF2B5EF4-FFF2-40B4-BE49-F238E27FC236}">
                <a16:creationId xmlns:a16="http://schemas.microsoft.com/office/drawing/2014/main" id="{62F0C725-71E2-4B70-BDDD-679E5B5DC8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8276" y="4328926"/>
            <a:ext cx="2599377" cy="2006661"/>
          </a:xfrm>
          <a:prstGeom prst="rect">
            <a:avLst/>
          </a:prstGeom>
        </p:spPr>
      </p:pic>
      <p:pic>
        <p:nvPicPr>
          <p:cNvPr id="9" name="図 8">
            <a:extLst>
              <a:ext uri="{FF2B5EF4-FFF2-40B4-BE49-F238E27FC236}">
                <a16:creationId xmlns:a16="http://schemas.microsoft.com/office/drawing/2014/main" id="{C4CF03B2-1FC2-432B-8E5C-622D216F973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96000" y="1580569"/>
            <a:ext cx="1459686" cy="2321429"/>
          </a:xfrm>
          <a:prstGeom prst="rect">
            <a:avLst/>
          </a:prstGeom>
        </p:spPr>
      </p:pic>
      <p:pic>
        <p:nvPicPr>
          <p:cNvPr id="10" name="図 9">
            <a:extLst>
              <a:ext uri="{FF2B5EF4-FFF2-40B4-BE49-F238E27FC236}">
                <a16:creationId xmlns:a16="http://schemas.microsoft.com/office/drawing/2014/main" id="{1A295633-40A3-4025-85C1-75C58D6BB4E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91704" y="4328926"/>
            <a:ext cx="2390784" cy="2006661"/>
          </a:xfrm>
          <a:prstGeom prst="rect">
            <a:avLst/>
          </a:prstGeom>
        </p:spPr>
      </p:pic>
      <p:sp>
        <p:nvSpPr>
          <p:cNvPr id="2" name="正方形/長方形 1">
            <a:extLst>
              <a:ext uri="{FF2B5EF4-FFF2-40B4-BE49-F238E27FC236}">
                <a16:creationId xmlns:a16="http://schemas.microsoft.com/office/drawing/2014/main" id="{448CFB93-E31A-4676-8477-9CA094A8FA0B}"/>
              </a:ext>
            </a:extLst>
          </p:cNvPr>
          <p:cNvSpPr/>
          <p:nvPr/>
        </p:nvSpPr>
        <p:spPr>
          <a:xfrm>
            <a:off x="394283" y="793170"/>
            <a:ext cx="7416165" cy="5753995"/>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テキスト ボックス 13">
            <a:extLst>
              <a:ext uri="{FF2B5EF4-FFF2-40B4-BE49-F238E27FC236}">
                <a16:creationId xmlns:a16="http://schemas.microsoft.com/office/drawing/2014/main" id="{57C9F6BF-C24D-4486-A63C-28904EC340D7}"/>
              </a:ext>
            </a:extLst>
          </p:cNvPr>
          <p:cNvSpPr txBox="1"/>
          <p:nvPr/>
        </p:nvSpPr>
        <p:spPr>
          <a:xfrm>
            <a:off x="1560800" y="470005"/>
            <a:ext cx="4941115" cy="646331"/>
          </a:xfrm>
          <a:prstGeom prst="rect">
            <a:avLst/>
          </a:prstGeom>
          <a:solidFill>
            <a:schemeClr val="accent1">
              <a:lumMod val="60000"/>
              <a:lumOff val="40000"/>
            </a:schemeClr>
          </a:solidFill>
        </p:spPr>
        <p:txBody>
          <a:bodyPr wrap="square" rtlCol="0">
            <a:spAutoFit/>
          </a:bodyPr>
          <a:lstStyle/>
          <a:p>
            <a:pPr algn="ctr"/>
            <a:r>
              <a:rPr kumimoji="1" lang="ja-JP" altLang="en-US" sz="3600" dirty="0">
                <a:solidFill>
                  <a:schemeClr val="accent4"/>
                </a:solidFill>
                <a:latin typeface="BIZ UDPゴシック" panose="020B0400000000000000" pitchFamily="50" charset="-128"/>
                <a:ea typeface="BIZ UDPゴシック" panose="020B0400000000000000" pitchFamily="50" charset="-128"/>
              </a:rPr>
              <a:t>ニセ警察官カタログ</a:t>
            </a:r>
          </a:p>
        </p:txBody>
      </p:sp>
    </p:spTree>
    <p:extLst>
      <p:ext uri="{BB962C8B-B14F-4D97-AF65-F5344CB8AC3E}">
        <p14:creationId xmlns:p14="http://schemas.microsoft.com/office/powerpoint/2010/main" val="12482779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073145EE-9FC2-41DF-A655-44835CE271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874" y="529577"/>
            <a:ext cx="5287525" cy="3454516"/>
          </a:xfrm>
          <a:prstGeom prst="rect">
            <a:avLst/>
          </a:prstGeom>
        </p:spPr>
      </p:pic>
      <p:pic>
        <p:nvPicPr>
          <p:cNvPr id="7" name="図 6">
            <a:extLst>
              <a:ext uri="{FF2B5EF4-FFF2-40B4-BE49-F238E27FC236}">
                <a16:creationId xmlns:a16="http://schemas.microsoft.com/office/drawing/2014/main" id="{95CCC340-C83F-4148-AD18-E8558EB9B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9540" y="529577"/>
            <a:ext cx="5146379" cy="3454516"/>
          </a:xfrm>
          <a:prstGeom prst="rect">
            <a:avLst/>
          </a:prstGeom>
        </p:spPr>
      </p:pic>
      <p:sp>
        <p:nvSpPr>
          <p:cNvPr id="8" name="テキスト ボックス 7">
            <a:extLst>
              <a:ext uri="{FF2B5EF4-FFF2-40B4-BE49-F238E27FC236}">
                <a16:creationId xmlns:a16="http://schemas.microsoft.com/office/drawing/2014/main" id="{BA8D07DB-EBFC-40FF-BF91-3A856BA826D6}"/>
              </a:ext>
            </a:extLst>
          </p:cNvPr>
          <p:cNvSpPr txBox="1"/>
          <p:nvPr/>
        </p:nvSpPr>
        <p:spPr>
          <a:xfrm>
            <a:off x="275874" y="4135772"/>
            <a:ext cx="4690409" cy="1200329"/>
          </a:xfrm>
          <a:prstGeom prst="rect">
            <a:avLst/>
          </a:prstGeom>
          <a:noFill/>
        </p:spPr>
        <p:txBody>
          <a:bodyPr wrap="square" rtlCol="0">
            <a:spAutoFit/>
          </a:bodyPr>
          <a:lstStyle/>
          <a:p>
            <a:r>
              <a:rPr kumimoji="1" lang="ja-JP" altLang="en-US" sz="3600" dirty="0"/>
              <a:t>これから、</a:t>
            </a:r>
            <a:r>
              <a:rPr kumimoji="1" lang="ja-JP" altLang="en-US" sz="3600" dirty="0">
                <a:highlight>
                  <a:srgbClr val="FFFF00"/>
                </a:highlight>
              </a:rPr>
              <a:t>取調べ</a:t>
            </a:r>
            <a:r>
              <a:rPr kumimoji="1" lang="ja-JP" altLang="en-US" sz="3600" dirty="0"/>
              <a:t>がはじまっていきます</a:t>
            </a:r>
          </a:p>
        </p:txBody>
      </p:sp>
      <p:sp>
        <p:nvSpPr>
          <p:cNvPr id="9" name="テキスト ボックス 8">
            <a:extLst>
              <a:ext uri="{FF2B5EF4-FFF2-40B4-BE49-F238E27FC236}">
                <a16:creationId xmlns:a16="http://schemas.microsoft.com/office/drawing/2014/main" id="{37D1E032-3F91-4233-85F6-99D65C324A01}"/>
              </a:ext>
            </a:extLst>
          </p:cNvPr>
          <p:cNvSpPr txBox="1"/>
          <p:nvPr/>
        </p:nvSpPr>
        <p:spPr>
          <a:xfrm>
            <a:off x="6559540" y="4135772"/>
            <a:ext cx="5285715" cy="2308324"/>
          </a:xfrm>
          <a:prstGeom prst="rect">
            <a:avLst/>
          </a:prstGeom>
          <a:noFill/>
        </p:spPr>
        <p:txBody>
          <a:bodyPr wrap="square" rtlCol="0">
            <a:spAutoFit/>
          </a:bodyPr>
          <a:lstStyle/>
          <a:p>
            <a:r>
              <a:rPr lang="ja-JP" altLang="en-US" sz="3600" dirty="0">
                <a:highlight>
                  <a:srgbClr val="FFFF00"/>
                </a:highlight>
              </a:rPr>
              <a:t>「秘密保持命令」</a:t>
            </a:r>
            <a:r>
              <a:rPr lang="ja-JP" altLang="en-US" sz="3600" dirty="0"/>
              <a:t>の対象事件に指定されている</a:t>
            </a:r>
            <a:endParaRPr lang="en-US" altLang="ja-JP" sz="3600" dirty="0"/>
          </a:p>
          <a:p>
            <a:r>
              <a:rPr kumimoji="1" lang="ja-JP" altLang="en-US" sz="3600" dirty="0"/>
              <a:t>家族にも話してはいけない</a:t>
            </a:r>
          </a:p>
        </p:txBody>
      </p:sp>
    </p:spTree>
    <p:extLst>
      <p:ext uri="{BB962C8B-B14F-4D97-AF65-F5344CB8AC3E}">
        <p14:creationId xmlns:p14="http://schemas.microsoft.com/office/powerpoint/2010/main" val="30090090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824973DC-E31A-4B3C-9CA3-B1A64ACE3E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065" y="922310"/>
            <a:ext cx="4017130" cy="5013379"/>
          </a:xfrm>
          <a:prstGeom prst="rect">
            <a:avLst/>
          </a:prstGeom>
        </p:spPr>
      </p:pic>
      <p:cxnSp>
        <p:nvCxnSpPr>
          <p:cNvPr id="8" name="直線矢印コネクタ 7">
            <a:extLst>
              <a:ext uri="{FF2B5EF4-FFF2-40B4-BE49-F238E27FC236}">
                <a16:creationId xmlns:a16="http://schemas.microsoft.com/office/drawing/2014/main" id="{66412A05-F36B-487A-A9FE-89A9CB8E830A}"/>
              </a:ext>
            </a:extLst>
          </p:cNvPr>
          <p:cNvCxnSpPr>
            <a:cxnSpLocks/>
          </p:cNvCxnSpPr>
          <p:nvPr/>
        </p:nvCxnSpPr>
        <p:spPr>
          <a:xfrm>
            <a:off x="4258761" y="4385926"/>
            <a:ext cx="741078"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876E2B59-0AA2-4342-895A-ED403B77C6D3}"/>
              </a:ext>
            </a:extLst>
          </p:cNvPr>
          <p:cNvSpPr txBox="1"/>
          <p:nvPr/>
        </p:nvSpPr>
        <p:spPr>
          <a:xfrm>
            <a:off x="5201174" y="3915637"/>
            <a:ext cx="6529632" cy="1323439"/>
          </a:xfrm>
          <a:prstGeom prst="rect">
            <a:avLst/>
          </a:prstGeom>
          <a:noFill/>
        </p:spPr>
        <p:txBody>
          <a:bodyPr wrap="square" rtlCol="0">
            <a:spAutoFit/>
          </a:bodyPr>
          <a:lstStyle/>
          <a:p>
            <a:r>
              <a:rPr kumimoji="1" lang="ja-JP" altLang="en-US" sz="4000" dirty="0">
                <a:latin typeface="BIZ UDPゴシック" panose="020B0400000000000000" pitchFamily="50" charset="-128"/>
                <a:ea typeface="BIZ UDPゴシック" panose="020B0400000000000000" pitchFamily="50" charset="-128"/>
              </a:rPr>
              <a:t>違反した場合は、警察は法的処置をとる権利を有する</a:t>
            </a:r>
          </a:p>
        </p:txBody>
      </p:sp>
      <p:sp>
        <p:nvSpPr>
          <p:cNvPr id="14" name="テキスト ボックス 13">
            <a:extLst>
              <a:ext uri="{FF2B5EF4-FFF2-40B4-BE49-F238E27FC236}">
                <a16:creationId xmlns:a16="http://schemas.microsoft.com/office/drawing/2014/main" id="{BBC147A9-D780-49CE-BD5F-F9E060F7C628}"/>
              </a:ext>
            </a:extLst>
          </p:cNvPr>
          <p:cNvSpPr txBox="1"/>
          <p:nvPr/>
        </p:nvSpPr>
        <p:spPr>
          <a:xfrm>
            <a:off x="4693715" y="922310"/>
            <a:ext cx="7189364" cy="2554545"/>
          </a:xfrm>
          <a:prstGeom prst="rect">
            <a:avLst/>
          </a:prstGeom>
          <a:noFill/>
        </p:spPr>
        <p:txBody>
          <a:bodyPr wrap="square" rtlCol="0">
            <a:spAutoFit/>
          </a:bodyPr>
          <a:lstStyle/>
          <a:p>
            <a:r>
              <a:rPr kumimoji="1" lang="ja-JP" altLang="en-US" sz="3200" dirty="0">
                <a:latin typeface="HGS創英角ﾎﾟｯﾌﾟ体" panose="040B0A00000000000000" pitchFamily="50" charset="-128"/>
                <a:ea typeface="HGS創英角ﾎﾟｯﾌﾟ体" panose="040B0A00000000000000" pitchFamily="50" charset="-128"/>
              </a:rPr>
              <a:t>こんな命令は法律上、存在しません！</a:t>
            </a:r>
            <a:endParaRPr kumimoji="1" lang="en-US" altLang="ja-JP" sz="3200" dirty="0">
              <a:latin typeface="HGS創英角ﾎﾟｯﾌﾟ体" panose="040B0A00000000000000" pitchFamily="50" charset="-128"/>
              <a:ea typeface="HGS創英角ﾎﾟｯﾌﾟ体" panose="040B0A00000000000000" pitchFamily="50" charset="-128"/>
            </a:endParaRPr>
          </a:p>
          <a:p>
            <a:endParaRPr lang="en-US" altLang="ja-JP" sz="3200" dirty="0">
              <a:latin typeface="HGS創英角ﾎﾟｯﾌﾟ体" panose="040B0A00000000000000" pitchFamily="50" charset="-128"/>
              <a:ea typeface="HGS創英角ﾎﾟｯﾌﾟ体" panose="040B0A00000000000000" pitchFamily="50" charset="-128"/>
            </a:endParaRPr>
          </a:p>
          <a:p>
            <a:r>
              <a:rPr kumimoji="1" lang="ja-JP" altLang="en-US" sz="3200" dirty="0">
                <a:latin typeface="HGS創英角ﾎﾟｯﾌﾟ体" panose="040B0A00000000000000" pitchFamily="50" charset="-128"/>
                <a:ea typeface="HGS創英角ﾎﾟｯﾌﾟ体" panose="040B0A00000000000000" pitchFamily="50" charset="-128"/>
              </a:rPr>
              <a:t>ウソです！</a:t>
            </a:r>
            <a:endParaRPr kumimoji="1" lang="en-US" altLang="ja-JP" sz="3200" dirty="0">
              <a:latin typeface="HGS創英角ﾎﾟｯﾌﾟ体" panose="040B0A00000000000000" pitchFamily="50" charset="-128"/>
              <a:ea typeface="HGS創英角ﾎﾟｯﾌﾟ体" panose="040B0A00000000000000" pitchFamily="50" charset="-128"/>
            </a:endParaRPr>
          </a:p>
          <a:p>
            <a:endParaRPr lang="en-US" altLang="ja-JP" sz="3200" dirty="0">
              <a:latin typeface="HGS創英角ﾎﾟｯﾌﾟ体" panose="040B0A00000000000000" pitchFamily="50" charset="-128"/>
              <a:ea typeface="HGS創英角ﾎﾟｯﾌﾟ体" panose="040B0A00000000000000" pitchFamily="50" charset="-128"/>
            </a:endParaRPr>
          </a:p>
          <a:p>
            <a:r>
              <a:rPr kumimoji="1" lang="ja-JP" altLang="en-US" sz="3200" dirty="0">
                <a:latin typeface="HGS創英角ﾎﾟｯﾌﾟ体" panose="040B0A00000000000000" pitchFamily="50" charset="-128"/>
                <a:ea typeface="HGS創英角ﾎﾟｯﾌﾟ体" panose="040B0A00000000000000" pitchFamily="50" charset="-128"/>
              </a:rPr>
              <a:t>被害者を</a:t>
            </a:r>
            <a:r>
              <a:rPr kumimoji="1" lang="ja-JP" altLang="en-US" sz="3200" dirty="0">
                <a:highlight>
                  <a:srgbClr val="FFFF00"/>
                </a:highlight>
                <a:latin typeface="HGS創英角ﾎﾟｯﾌﾟ体" panose="040B0A00000000000000" pitchFamily="50" charset="-128"/>
                <a:ea typeface="HGS創英角ﾎﾟｯﾌﾟ体" panose="040B0A00000000000000" pitchFamily="50" charset="-128"/>
              </a:rPr>
              <a:t>強烈に脅してコントロール</a:t>
            </a:r>
          </a:p>
        </p:txBody>
      </p:sp>
      <p:sp>
        <p:nvSpPr>
          <p:cNvPr id="15" name="乗算記号 14">
            <a:extLst>
              <a:ext uri="{FF2B5EF4-FFF2-40B4-BE49-F238E27FC236}">
                <a16:creationId xmlns:a16="http://schemas.microsoft.com/office/drawing/2014/main" id="{10B3A642-9209-4896-BFAE-8D177B52176D}"/>
              </a:ext>
            </a:extLst>
          </p:cNvPr>
          <p:cNvSpPr/>
          <p:nvPr/>
        </p:nvSpPr>
        <p:spPr>
          <a:xfrm>
            <a:off x="7222921" y="3212983"/>
            <a:ext cx="2625754" cy="2722706"/>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正方形/長方形 1">
            <a:extLst>
              <a:ext uri="{FF2B5EF4-FFF2-40B4-BE49-F238E27FC236}">
                <a16:creationId xmlns:a16="http://schemas.microsoft.com/office/drawing/2014/main" id="{D5BF46FB-99DB-4D3E-AD90-D1A42D27BB24}"/>
              </a:ext>
            </a:extLst>
          </p:cNvPr>
          <p:cNvSpPr/>
          <p:nvPr/>
        </p:nvSpPr>
        <p:spPr>
          <a:xfrm>
            <a:off x="1761687" y="1006678"/>
            <a:ext cx="1317073" cy="42783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4132559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F51941EB-BD9F-4E46-BBD2-91741C69E4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060" y="620217"/>
            <a:ext cx="5241100" cy="3628171"/>
          </a:xfrm>
          <a:prstGeom prst="rect">
            <a:avLst/>
          </a:prstGeom>
        </p:spPr>
      </p:pic>
      <p:pic>
        <p:nvPicPr>
          <p:cNvPr id="9" name="図 8">
            <a:extLst>
              <a:ext uri="{FF2B5EF4-FFF2-40B4-BE49-F238E27FC236}">
                <a16:creationId xmlns:a16="http://schemas.microsoft.com/office/drawing/2014/main" id="{88FD6906-1B5C-42B4-8CF2-D1013B52C3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0705" y="620217"/>
            <a:ext cx="5941328" cy="3628171"/>
          </a:xfrm>
          <a:prstGeom prst="rect">
            <a:avLst/>
          </a:prstGeom>
        </p:spPr>
      </p:pic>
      <p:sp>
        <p:nvSpPr>
          <p:cNvPr id="10" name="テキスト ボックス 9">
            <a:extLst>
              <a:ext uri="{FF2B5EF4-FFF2-40B4-BE49-F238E27FC236}">
                <a16:creationId xmlns:a16="http://schemas.microsoft.com/office/drawing/2014/main" id="{E94ACCDC-5DC1-477B-9E94-11506862C477}"/>
              </a:ext>
            </a:extLst>
          </p:cNvPr>
          <p:cNvSpPr txBox="1"/>
          <p:nvPr/>
        </p:nvSpPr>
        <p:spPr>
          <a:xfrm>
            <a:off x="260058" y="4423698"/>
            <a:ext cx="7474591" cy="1569660"/>
          </a:xfrm>
          <a:prstGeom prst="rect">
            <a:avLst/>
          </a:prstGeom>
          <a:noFill/>
        </p:spPr>
        <p:txBody>
          <a:bodyPr wrap="square" rtlCol="0">
            <a:spAutoFit/>
          </a:bodyPr>
          <a:lstStyle/>
          <a:p>
            <a:r>
              <a:rPr lang="ja-JP" altLang="en-US" sz="3200" dirty="0"/>
              <a:t>あなたに対して「令状」が出ています</a:t>
            </a:r>
            <a:endParaRPr lang="en-US" altLang="ja-JP" sz="3200" dirty="0"/>
          </a:p>
          <a:p>
            <a:r>
              <a:rPr kumimoji="1" lang="ja-JP" altLang="en-US" sz="3200" dirty="0">
                <a:highlight>
                  <a:srgbClr val="FFFF00"/>
                </a:highlight>
              </a:rPr>
              <a:t>「逮捕状」</a:t>
            </a:r>
            <a:r>
              <a:rPr kumimoji="1" lang="ja-JP" altLang="en-US" sz="3200" dirty="0"/>
              <a:t>ていうのがね</a:t>
            </a:r>
            <a:endParaRPr kumimoji="1" lang="en-US" altLang="ja-JP" sz="3200" dirty="0"/>
          </a:p>
          <a:p>
            <a:r>
              <a:rPr lang="ja-JP" altLang="en-US" sz="3200" dirty="0"/>
              <a:t>これお名前まちがいないね？</a:t>
            </a:r>
            <a:endParaRPr kumimoji="1" lang="ja-JP" altLang="en-US" sz="3200" dirty="0"/>
          </a:p>
        </p:txBody>
      </p:sp>
      <p:sp>
        <p:nvSpPr>
          <p:cNvPr id="11" name="楕円 10">
            <a:extLst>
              <a:ext uri="{FF2B5EF4-FFF2-40B4-BE49-F238E27FC236}">
                <a16:creationId xmlns:a16="http://schemas.microsoft.com/office/drawing/2014/main" id="{1D0A41F6-0CEC-4C5D-8655-14F7D3F811E3}"/>
              </a:ext>
            </a:extLst>
          </p:cNvPr>
          <p:cNvSpPr/>
          <p:nvPr/>
        </p:nvSpPr>
        <p:spPr>
          <a:xfrm>
            <a:off x="6224631" y="864642"/>
            <a:ext cx="2416030" cy="3061406"/>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3" name="直線矢印コネクタ 12">
            <a:extLst>
              <a:ext uri="{FF2B5EF4-FFF2-40B4-BE49-F238E27FC236}">
                <a16:creationId xmlns:a16="http://schemas.microsoft.com/office/drawing/2014/main" id="{D74A03B3-1DE9-4DD8-B6AE-09D5ECA44C8F}"/>
              </a:ext>
            </a:extLst>
          </p:cNvPr>
          <p:cNvCxnSpPr>
            <a:cxnSpLocks/>
            <a:stCxn id="11" idx="5"/>
          </p:cNvCxnSpPr>
          <p:nvPr/>
        </p:nvCxnSpPr>
        <p:spPr>
          <a:xfrm>
            <a:off x="8286842" y="3477715"/>
            <a:ext cx="1050105" cy="1253676"/>
          </a:xfrm>
          <a:prstGeom prst="straightConnector1">
            <a:avLst/>
          </a:prstGeom>
          <a:ln w="76200">
            <a:tailEnd type="triangle"/>
          </a:ln>
        </p:spPr>
        <p:style>
          <a:lnRef idx="1">
            <a:schemeClr val="accent4"/>
          </a:lnRef>
          <a:fillRef idx="0">
            <a:schemeClr val="accent4"/>
          </a:fillRef>
          <a:effectRef idx="0">
            <a:schemeClr val="accent4"/>
          </a:effectRef>
          <a:fontRef idx="minor">
            <a:schemeClr val="tx1"/>
          </a:fontRef>
        </p:style>
      </p:cxnSp>
      <p:sp>
        <p:nvSpPr>
          <p:cNvPr id="14" name="テキスト ボックス 13">
            <a:extLst>
              <a:ext uri="{FF2B5EF4-FFF2-40B4-BE49-F238E27FC236}">
                <a16:creationId xmlns:a16="http://schemas.microsoft.com/office/drawing/2014/main" id="{FCC30E25-97D5-4DE9-9BF7-330F70E23A1B}"/>
              </a:ext>
            </a:extLst>
          </p:cNvPr>
          <p:cNvSpPr txBox="1"/>
          <p:nvPr/>
        </p:nvSpPr>
        <p:spPr>
          <a:xfrm>
            <a:off x="7245292" y="4731391"/>
            <a:ext cx="4616741" cy="1815882"/>
          </a:xfrm>
          <a:prstGeom prst="rect">
            <a:avLst/>
          </a:prstGeom>
          <a:solidFill>
            <a:schemeClr val="tx1"/>
          </a:solidFill>
        </p:spPr>
        <p:txBody>
          <a:bodyPr wrap="square" rtlCol="0">
            <a:spAutoFit/>
          </a:bodyPr>
          <a:lstStyle/>
          <a:p>
            <a:r>
              <a:rPr kumimoji="1" lang="ja-JP" altLang="en-US" sz="2800" dirty="0">
                <a:solidFill>
                  <a:schemeClr val="bg1"/>
                </a:solidFill>
                <a:latin typeface="HGS創英角ﾎﾟｯﾌﾟ体" panose="040B0A00000000000000" pitchFamily="50" charset="-128"/>
                <a:ea typeface="HGS創英角ﾎﾟｯﾌﾟ体" panose="040B0A00000000000000" pitchFamily="50" charset="-128"/>
              </a:rPr>
              <a:t>名簿をもとにあらかじめ作られたニセモノ</a:t>
            </a:r>
            <a:endParaRPr kumimoji="1" lang="en-US" altLang="ja-JP" sz="2800" dirty="0">
              <a:solidFill>
                <a:schemeClr val="bg1"/>
              </a:solidFill>
              <a:latin typeface="HGS創英角ﾎﾟｯﾌﾟ体" panose="040B0A00000000000000" pitchFamily="50" charset="-128"/>
              <a:ea typeface="HGS創英角ﾎﾟｯﾌﾟ体" panose="040B0A00000000000000" pitchFamily="50" charset="-128"/>
            </a:endParaRPr>
          </a:p>
          <a:p>
            <a:r>
              <a:rPr lang="ja-JP" altLang="en-US" sz="2800" dirty="0">
                <a:solidFill>
                  <a:schemeClr val="bg1"/>
                </a:solidFill>
                <a:latin typeface="HGS創英角ﾎﾟｯﾌﾟ体" panose="040B0A00000000000000" pitchFamily="50" charset="-128"/>
                <a:ea typeface="HGS創英角ﾎﾟｯﾌﾟ体" panose="040B0A00000000000000" pitchFamily="50" charset="-128"/>
              </a:rPr>
              <a:t>でも、これを見せられて　ウソと</a:t>
            </a:r>
            <a:r>
              <a:rPr kumimoji="1" lang="ja-JP" altLang="en-US" sz="2800" dirty="0">
                <a:solidFill>
                  <a:schemeClr val="bg1"/>
                </a:solidFill>
                <a:latin typeface="HGS創英角ﾎﾟｯﾌﾟ体" panose="040B0A00000000000000" pitchFamily="50" charset="-128"/>
                <a:ea typeface="HGS創英角ﾎﾟｯﾌﾟ体" panose="040B0A00000000000000" pitchFamily="50" charset="-128"/>
              </a:rPr>
              <a:t>気づけますか？</a:t>
            </a:r>
            <a:endParaRPr lang="en-US" altLang="ja-JP" sz="2800" dirty="0">
              <a:solidFill>
                <a:schemeClr val="bg1"/>
              </a:solidFill>
              <a:latin typeface="HGS創英角ﾎﾟｯﾌﾟ体" panose="040B0A00000000000000" pitchFamily="50" charset="-128"/>
              <a:ea typeface="HGS創英角ﾎﾟｯﾌﾟ体" panose="040B0A00000000000000" pitchFamily="50" charset="-128"/>
            </a:endParaRPr>
          </a:p>
        </p:txBody>
      </p:sp>
      <p:sp>
        <p:nvSpPr>
          <p:cNvPr id="16" name="正方形/長方形 15">
            <a:extLst>
              <a:ext uri="{FF2B5EF4-FFF2-40B4-BE49-F238E27FC236}">
                <a16:creationId xmlns:a16="http://schemas.microsoft.com/office/drawing/2014/main" id="{B1767A24-3A81-4D42-8B41-E570D3D7D3BF}"/>
              </a:ext>
            </a:extLst>
          </p:cNvPr>
          <p:cNvSpPr/>
          <p:nvPr/>
        </p:nvSpPr>
        <p:spPr>
          <a:xfrm>
            <a:off x="864066" y="2036428"/>
            <a:ext cx="1359017" cy="168618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F4FCB327-8E6B-4729-BF65-F4D695556A63}"/>
              </a:ext>
            </a:extLst>
          </p:cNvPr>
          <p:cNvSpPr txBox="1"/>
          <p:nvPr/>
        </p:nvSpPr>
        <p:spPr>
          <a:xfrm>
            <a:off x="753591" y="3800835"/>
            <a:ext cx="3159079" cy="369332"/>
          </a:xfrm>
          <a:prstGeom prst="rect">
            <a:avLst/>
          </a:prstGeom>
          <a:noFill/>
        </p:spPr>
        <p:txBody>
          <a:bodyPr wrap="square" rtlCol="0">
            <a:spAutoFit/>
          </a:bodyPr>
          <a:lstStyle/>
          <a:p>
            <a:r>
              <a:rPr kumimoji="1" lang="en-US" altLang="ja-JP" dirty="0">
                <a:solidFill>
                  <a:schemeClr val="bg1"/>
                </a:solidFill>
              </a:rPr>
              <a:t>LINE</a:t>
            </a:r>
            <a:r>
              <a:rPr kumimoji="1" lang="ja-JP" altLang="en-US" dirty="0">
                <a:solidFill>
                  <a:schemeClr val="bg1"/>
                </a:solidFill>
              </a:rPr>
              <a:t>画面で見せられる</a:t>
            </a:r>
          </a:p>
        </p:txBody>
      </p:sp>
    </p:spTree>
    <p:extLst>
      <p:ext uri="{BB962C8B-B14F-4D97-AF65-F5344CB8AC3E}">
        <p14:creationId xmlns:p14="http://schemas.microsoft.com/office/powerpoint/2010/main" val="306060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6" grpId="0" animBg="1"/>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9A3ED3B3-CA92-4162-9DCE-2A15061B30E0}"/>
              </a:ext>
            </a:extLst>
          </p:cNvPr>
          <p:cNvPicPr>
            <a:picLocks noChangeAspect="1"/>
          </p:cNvPicPr>
          <p:nvPr/>
        </p:nvPicPr>
        <p:blipFill rotWithShape="1">
          <a:blip r:embed="rId2">
            <a:extLst>
              <a:ext uri="{28A0092B-C50C-407E-A947-70E740481C1C}">
                <a14:useLocalDpi xmlns:a14="http://schemas.microsoft.com/office/drawing/2010/main" val="0"/>
              </a:ext>
            </a:extLst>
          </a:blip>
          <a:srcRect r="48802"/>
          <a:stretch/>
        </p:blipFill>
        <p:spPr>
          <a:xfrm>
            <a:off x="342987" y="566693"/>
            <a:ext cx="1905263" cy="2411399"/>
          </a:xfrm>
          <a:prstGeom prst="rect">
            <a:avLst/>
          </a:prstGeom>
        </p:spPr>
      </p:pic>
      <p:sp>
        <p:nvSpPr>
          <p:cNvPr id="10" name="テキスト ボックス 9">
            <a:extLst>
              <a:ext uri="{FF2B5EF4-FFF2-40B4-BE49-F238E27FC236}">
                <a16:creationId xmlns:a16="http://schemas.microsoft.com/office/drawing/2014/main" id="{BFD4DB11-2FA6-4C17-B731-CD908309EB38}"/>
              </a:ext>
            </a:extLst>
          </p:cNvPr>
          <p:cNvSpPr txBox="1"/>
          <p:nvPr/>
        </p:nvSpPr>
        <p:spPr>
          <a:xfrm>
            <a:off x="2583809" y="714489"/>
            <a:ext cx="9265204" cy="4154984"/>
          </a:xfrm>
          <a:prstGeom prst="rect">
            <a:avLst/>
          </a:prstGeom>
          <a:noFill/>
        </p:spPr>
        <p:txBody>
          <a:bodyPr wrap="square" rtlCol="0">
            <a:spAutoFit/>
          </a:bodyPr>
          <a:lstStyle/>
          <a:p>
            <a:r>
              <a:rPr lang="ja-JP" altLang="en-US" sz="3200" dirty="0"/>
              <a:t>　あなた名義の通帳で詐欺被害にあった人がたくさんいます</a:t>
            </a:r>
            <a:endParaRPr lang="en-US" altLang="ja-JP" sz="3200" dirty="0"/>
          </a:p>
          <a:p>
            <a:r>
              <a:rPr kumimoji="1" lang="ja-JP" altLang="en-US" sz="3200" dirty="0"/>
              <a:t>　最大長くて約１年ちょっとの勾留になっていく</a:t>
            </a:r>
            <a:endParaRPr kumimoji="1" lang="en-US" altLang="ja-JP" sz="3200" dirty="0"/>
          </a:p>
          <a:p>
            <a:r>
              <a:rPr lang="ja-JP" altLang="en-US" sz="3200" dirty="0"/>
              <a:t>　もし、無実というなら、</a:t>
            </a:r>
            <a:r>
              <a:rPr lang="ja-JP" altLang="en-US" sz="3600" dirty="0">
                <a:highlight>
                  <a:srgbClr val="FFFF00"/>
                </a:highlight>
                <a:latin typeface="HGS創英角ﾎﾟｯﾌﾟ体" panose="040B0A00000000000000" pitchFamily="50" charset="-128"/>
                <a:ea typeface="HGS創英角ﾎﾟｯﾌﾟ体" panose="040B0A00000000000000" pitchFamily="50" charset="-128"/>
              </a:rPr>
              <a:t>あなたの資金が犯罪に関与していないか調べることができる</a:t>
            </a:r>
            <a:endParaRPr lang="en-US" altLang="ja-JP" sz="3200" dirty="0">
              <a:highlight>
                <a:srgbClr val="FFFF00"/>
              </a:highlight>
              <a:latin typeface="HGS創英角ﾎﾟｯﾌﾟ体" panose="040B0A00000000000000" pitchFamily="50" charset="-128"/>
              <a:ea typeface="HGS創英角ﾎﾟｯﾌﾟ体" panose="040B0A00000000000000" pitchFamily="50" charset="-128"/>
            </a:endParaRPr>
          </a:p>
          <a:p>
            <a:r>
              <a:rPr lang="ja-JP" altLang="en-US" sz="3200" dirty="0"/>
              <a:t>　それが嫌だというなら、逮捕状が出てるので逮捕するしかない「着替えをもって出頭してください。</a:t>
            </a:r>
            <a:endParaRPr lang="en-US" altLang="ja-JP" sz="3200" dirty="0"/>
          </a:p>
        </p:txBody>
      </p:sp>
      <p:sp>
        <p:nvSpPr>
          <p:cNvPr id="11" name="矢印: 右 10">
            <a:extLst>
              <a:ext uri="{FF2B5EF4-FFF2-40B4-BE49-F238E27FC236}">
                <a16:creationId xmlns:a16="http://schemas.microsoft.com/office/drawing/2014/main" id="{4EB49496-4871-476B-BA41-AF337830B965}"/>
              </a:ext>
            </a:extLst>
          </p:cNvPr>
          <p:cNvSpPr/>
          <p:nvPr/>
        </p:nvSpPr>
        <p:spPr>
          <a:xfrm rot="5400000">
            <a:off x="6295938" y="2927422"/>
            <a:ext cx="511727" cy="3372375"/>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dirty="0"/>
          </a:p>
        </p:txBody>
      </p:sp>
      <p:sp>
        <p:nvSpPr>
          <p:cNvPr id="12" name="爆発: 14 pt 11">
            <a:extLst>
              <a:ext uri="{FF2B5EF4-FFF2-40B4-BE49-F238E27FC236}">
                <a16:creationId xmlns:a16="http://schemas.microsoft.com/office/drawing/2014/main" id="{E3B359BC-8298-4BAF-ABE1-BC5957447D49}"/>
              </a:ext>
            </a:extLst>
          </p:cNvPr>
          <p:cNvSpPr/>
          <p:nvPr/>
        </p:nvSpPr>
        <p:spPr>
          <a:xfrm>
            <a:off x="4060272" y="4765646"/>
            <a:ext cx="5410899" cy="1703227"/>
          </a:xfrm>
          <a:prstGeom prst="irregularSeal2">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5400" dirty="0">
                <a:solidFill>
                  <a:schemeClr val="tx1"/>
                </a:solidFill>
                <a:latin typeface="HGS創英角ﾎﾟｯﾌﾟ体" panose="040B0A00000000000000" pitchFamily="50" charset="-128"/>
                <a:ea typeface="HGS創英角ﾎﾟｯﾌﾟ体" panose="040B0A00000000000000" pitchFamily="50" charset="-128"/>
              </a:rPr>
              <a:t>送  金</a:t>
            </a:r>
          </a:p>
        </p:txBody>
      </p:sp>
    </p:spTree>
    <p:extLst>
      <p:ext uri="{BB962C8B-B14F-4D97-AF65-F5344CB8AC3E}">
        <p14:creationId xmlns:p14="http://schemas.microsoft.com/office/powerpoint/2010/main" val="76610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a:extLst>
              <a:ext uri="{FF2B5EF4-FFF2-40B4-BE49-F238E27FC236}">
                <a16:creationId xmlns:a16="http://schemas.microsoft.com/office/drawing/2014/main" id="{512BEA77-00AD-4032-8FCC-3A74CAE793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5616" y="258180"/>
            <a:ext cx="4498600" cy="6341640"/>
          </a:xfrm>
        </p:spPr>
      </p:pic>
      <p:sp>
        <p:nvSpPr>
          <p:cNvPr id="6" name="テキスト ボックス 5">
            <a:extLst>
              <a:ext uri="{FF2B5EF4-FFF2-40B4-BE49-F238E27FC236}">
                <a16:creationId xmlns:a16="http://schemas.microsoft.com/office/drawing/2014/main" id="{968FE3BF-34BF-434C-B45B-5FFB9ABCB91C}"/>
              </a:ext>
            </a:extLst>
          </p:cNvPr>
          <p:cNvSpPr txBox="1"/>
          <p:nvPr/>
        </p:nvSpPr>
        <p:spPr>
          <a:xfrm>
            <a:off x="5452755" y="1192696"/>
            <a:ext cx="6500706" cy="4247317"/>
          </a:xfrm>
          <a:prstGeom prst="rect">
            <a:avLst/>
          </a:prstGeom>
          <a:noFill/>
        </p:spPr>
        <p:txBody>
          <a:bodyPr wrap="square" rtlCol="0">
            <a:spAutoFit/>
          </a:bodyPr>
          <a:lstStyle/>
          <a:p>
            <a:r>
              <a:rPr kumimoji="1" lang="ja-JP" altLang="en-US" sz="5400" dirty="0"/>
              <a:t>被害者にレターパックで送付された</a:t>
            </a:r>
            <a:endParaRPr kumimoji="1" lang="en-US" altLang="ja-JP" sz="5400" dirty="0"/>
          </a:p>
          <a:p>
            <a:endParaRPr kumimoji="1" lang="en-US" altLang="ja-JP" sz="5400" dirty="0"/>
          </a:p>
          <a:p>
            <a:r>
              <a:rPr lang="ja-JP" altLang="en-US" sz="5400" dirty="0"/>
              <a:t>実在する工務店のリフォーム見積書</a:t>
            </a:r>
            <a:endParaRPr kumimoji="1" lang="ja-JP" altLang="en-US" sz="5400" dirty="0"/>
          </a:p>
        </p:txBody>
      </p:sp>
    </p:spTree>
    <p:extLst>
      <p:ext uri="{BB962C8B-B14F-4D97-AF65-F5344CB8AC3E}">
        <p14:creationId xmlns:p14="http://schemas.microsoft.com/office/powerpoint/2010/main" val="13312513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15250035-C0D3-4BC8-B568-359B9E8089A8}"/>
              </a:ext>
            </a:extLst>
          </p:cNvPr>
          <p:cNvSpPr txBox="1"/>
          <p:nvPr/>
        </p:nvSpPr>
        <p:spPr>
          <a:xfrm>
            <a:off x="127233" y="2145384"/>
            <a:ext cx="11937534" cy="2092881"/>
          </a:xfrm>
          <a:prstGeom prst="rect">
            <a:avLst/>
          </a:prstGeom>
          <a:solidFill>
            <a:schemeClr val="accent1"/>
          </a:solidFill>
          <a:ln>
            <a:noFill/>
          </a:ln>
        </p:spPr>
        <p:txBody>
          <a:bodyPr wrap="square" rtlCol="0">
            <a:spAutoFit/>
          </a:bodyPr>
          <a:lstStyle/>
          <a:p>
            <a:endParaRPr lang="en-US" altLang="ja-JP" sz="600" b="1" dirty="0">
              <a:solidFill>
                <a:schemeClr val="bg1"/>
              </a:solidFill>
              <a:latin typeface="UD デジタル 教科書体 NK-B" panose="02020700000000000000" pitchFamily="18" charset="-128"/>
              <a:ea typeface="UD デジタル 教科書体 NK-B" panose="02020700000000000000" pitchFamily="18" charset="-128"/>
            </a:endParaRPr>
          </a:p>
          <a:p>
            <a:endParaRPr lang="en-US" altLang="ja-JP" sz="600" b="1" dirty="0">
              <a:solidFill>
                <a:schemeClr val="bg1"/>
              </a:solidFill>
              <a:latin typeface="UD デジタル 教科書体 NK-B" panose="02020700000000000000" pitchFamily="18" charset="-128"/>
              <a:ea typeface="UD デジタル 教科書体 NK-B" panose="02020700000000000000" pitchFamily="18" charset="-128"/>
            </a:endParaRPr>
          </a:p>
          <a:p>
            <a:endParaRPr lang="en-US" altLang="ja-JP" sz="600" b="1" dirty="0">
              <a:solidFill>
                <a:schemeClr val="bg1"/>
              </a:solidFill>
              <a:latin typeface="UD デジタル 教科書体 NK-B" panose="02020700000000000000" pitchFamily="18" charset="-128"/>
              <a:ea typeface="UD デジタル 教科書体 NK-B" panose="02020700000000000000" pitchFamily="18" charset="-128"/>
            </a:endParaRPr>
          </a:p>
          <a:p>
            <a:endParaRPr lang="en-US" altLang="ja-JP" sz="600" b="1" dirty="0">
              <a:solidFill>
                <a:schemeClr val="bg1"/>
              </a:solidFill>
              <a:latin typeface="UD デジタル 教科書体 NK-B" panose="02020700000000000000" pitchFamily="18" charset="-128"/>
              <a:ea typeface="UD デジタル 教科書体 NK-B" panose="02020700000000000000" pitchFamily="18" charset="-128"/>
            </a:endParaRPr>
          </a:p>
          <a:p>
            <a:endParaRPr lang="en-US" altLang="ja-JP" sz="600" b="1" dirty="0">
              <a:solidFill>
                <a:schemeClr val="bg1"/>
              </a:solidFill>
              <a:latin typeface="UD デジタル 教科書体 NK-B" panose="02020700000000000000" pitchFamily="18" charset="-128"/>
              <a:ea typeface="UD デジタル 教科書体 NK-B" panose="02020700000000000000" pitchFamily="18" charset="-128"/>
            </a:endParaRPr>
          </a:p>
          <a:p>
            <a:pPr algn="ctr"/>
            <a:endParaRPr lang="en-US" altLang="ja-JP" sz="600" b="1" dirty="0">
              <a:solidFill>
                <a:schemeClr val="bg1"/>
              </a:solidFill>
              <a:latin typeface="UD デジタル 教科書体 NK-B" panose="02020700000000000000" pitchFamily="18" charset="-128"/>
              <a:ea typeface="UD デジタル 教科書体 NK-B" panose="02020700000000000000" pitchFamily="18" charset="-128"/>
            </a:endParaRPr>
          </a:p>
          <a:p>
            <a:pPr algn="ctr"/>
            <a:endParaRPr lang="en-US" altLang="ja-JP" sz="600" b="1" dirty="0">
              <a:solidFill>
                <a:schemeClr val="bg1"/>
              </a:solidFill>
              <a:latin typeface="UD デジタル 教科書体 NK-B" panose="02020700000000000000" pitchFamily="18" charset="-128"/>
              <a:ea typeface="UD デジタル 教科書体 NK-B" panose="02020700000000000000" pitchFamily="18" charset="-128"/>
            </a:endParaRPr>
          </a:p>
          <a:p>
            <a:pPr algn="ctr"/>
            <a:r>
              <a:rPr lang="ja-JP" altLang="en-US" sz="4400" b="1" dirty="0">
                <a:solidFill>
                  <a:schemeClr val="bg1"/>
                </a:solidFill>
                <a:latin typeface="UD デジタル 教科書体 NK-B" panose="02020700000000000000" pitchFamily="18" charset="-128"/>
                <a:ea typeface="UD デジタル 教科書体 NK-B" panose="02020700000000000000" pitchFamily="18" charset="-128"/>
              </a:rPr>
              <a:t>滋賀県</a:t>
            </a:r>
            <a:r>
              <a:rPr lang="ja-JP" altLang="en-US" sz="4400" b="1" dirty="0">
                <a:solidFill>
                  <a:schemeClr val="tx1"/>
                </a:solidFill>
                <a:highlight>
                  <a:srgbClr val="FFFF00"/>
                </a:highlight>
                <a:latin typeface="UD デジタル 教科書体 NK-B" panose="02020700000000000000" pitchFamily="18" charset="-128"/>
                <a:ea typeface="UD デジタル 教科書体 NK-B" panose="02020700000000000000" pitchFamily="18" charset="-128"/>
              </a:rPr>
              <a:t>トク</a:t>
            </a:r>
            <a:r>
              <a:rPr lang="ja-JP" altLang="en-US" sz="4400" b="1" dirty="0">
                <a:solidFill>
                  <a:schemeClr val="bg1"/>
                </a:solidFill>
                <a:latin typeface="UD デジタル 教科書体 NK-B" panose="02020700000000000000" pitchFamily="18" charset="-128"/>
                <a:ea typeface="UD デジタル 教科書体 NK-B" panose="02020700000000000000" pitchFamily="18" charset="-128"/>
              </a:rPr>
              <a:t>リュウからみんなを</a:t>
            </a:r>
            <a:r>
              <a:rPr lang="ja-JP" altLang="en-US" sz="4400" b="1" dirty="0">
                <a:solidFill>
                  <a:schemeClr val="tx1"/>
                </a:solidFill>
                <a:highlight>
                  <a:srgbClr val="FFFF00"/>
                </a:highlight>
                <a:latin typeface="UD デジタル 教科書体 NK-B" panose="02020700000000000000" pitchFamily="18" charset="-128"/>
                <a:ea typeface="UD デジタル 教科書体 NK-B" panose="02020700000000000000" pitchFamily="18" charset="-128"/>
              </a:rPr>
              <a:t>守</a:t>
            </a:r>
            <a:r>
              <a:rPr lang="ja-JP" altLang="en-US" sz="4400" b="1" dirty="0">
                <a:solidFill>
                  <a:schemeClr val="bg1"/>
                </a:solidFill>
                <a:latin typeface="UD デジタル 教科書体 NK-B" panose="02020700000000000000" pitchFamily="18" charset="-128"/>
                <a:ea typeface="UD デジタル 教科書体 NK-B" panose="02020700000000000000" pitchFamily="18" charset="-128"/>
              </a:rPr>
              <a:t>る県民運動</a:t>
            </a:r>
            <a:endParaRPr lang="en-US" altLang="ja-JP" sz="4400" b="1" dirty="0">
              <a:solidFill>
                <a:schemeClr val="bg1"/>
              </a:solidFill>
              <a:latin typeface="UD デジタル 教科書体 NK-B" panose="02020700000000000000" pitchFamily="18" charset="-128"/>
              <a:ea typeface="UD デジタル 教科書体 NK-B" panose="02020700000000000000" pitchFamily="18" charset="-128"/>
            </a:endParaRPr>
          </a:p>
          <a:p>
            <a:endParaRPr kumimoji="1" lang="ja-JP" altLang="en-US" sz="4400" dirty="0">
              <a:solidFill>
                <a:schemeClr val="bg1"/>
              </a:solidFill>
            </a:endParaRPr>
          </a:p>
        </p:txBody>
      </p:sp>
      <p:sp>
        <p:nvSpPr>
          <p:cNvPr id="5" name="テキスト ボックス 4">
            <a:extLst>
              <a:ext uri="{FF2B5EF4-FFF2-40B4-BE49-F238E27FC236}">
                <a16:creationId xmlns:a16="http://schemas.microsoft.com/office/drawing/2014/main" id="{3901F466-38B2-437B-870D-120BCEDAFF6E}"/>
              </a:ext>
            </a:extLst>
          </p:cNvPr>
          <p:cNvSpPr txBox="1"/>
          <p:nvPr/>
        </p:nvSpPr>
        <p:spPr>
          <a:xfrm rot="20731006">
            <a:off x="478173" y="671119"/>
            <a:ext cx="5771626" cy="830997"/>
          </a:xfrm>
          <a:prstGeom prst="rect">
            <a:avLst/>
          </a:prstGeom>
          <a:noFill/>
        </p:spPr>
        <p:txBody>
          <a:bodyPr wrap="square" rtlCol="0">
            <a:spAutoFit/>
          </a:bodyPr>
          <a:lstStyle/>
          <a:p>
            <a:r>
              <a:rPr kumimoji="1" lang="ja-JP" altLang="en-US" sz="4800" dirty="0">
                <a:solidFill>
                  <a:srgbClr val="FF6699"/>
                </a:solidFill>
                <a:latin typeface="HGP創英角ﾎﾟｯﾌﾟ体" panose="040B0A00000000000000" pitchFamily="50" charset="-128"/>
                <a:ea typeface="HGP創英角ﾎﾟｯﾌﾟ体" panose="040B0A00000000000000" pitchFamily="50" charset="-128"/>
              </a:rPr>
              <a:t>＃トクまも運動</a:t>
            </a:r>
          </a:p>
        </p:txBody>
      </p:sp>
    </p:spTree>
    <p:extLst>
      <p:ext uri="{BB962C8B-B14F-4D97-AF65-F5344CB8AC3E}">
        <p14:creationId xmlns:p14="http://schemas.microsoft.com/office/powerpoint/2010/main" val="23419574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E52B753E-D354-4A61-BB93-39BE27096535}"/>
              </a:ext>
            </a:extLst>
          </p:cNvPr>
          <p:cNvGraphicFramePr>
            <a:graphicFrameLocks/>
          </p:cNvGraphicFramePr>
          <p:nvPr>
            <p:extLst>
              <p:ext uri="{D42A27DB-BD31-4B8C-83A1-F6EECF244321}">
                <p14:modId xmlns:p14="http://schemas.microsoft.com/office/powerpoint/2010/main" val="3331391709"/>
              </p:ext>
            </p:extLst>
          </p:nvPr>
        </p:nvGraphicFramePr>
        <p:xfrm>
          <a:off x="917861" y="2085686"/>
          <a:ext cx="4232979" cy="2520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グラフ 5">
            <a:extLst>
              <a:ext uri="{FF2B5EF4-FFF2-40B4-BE49-F238E27FC236}">
                <a16:creationId xmlns:a16="http://schemas.microsoft.com/office/drawing/2014/main" id="{E52B753E-D354-4A61-BB93-39BE27096535}"/>
              </a:ext>
            </a:extLst>
          </p:cNvPr>
          <p:cNvGraphicFramePr>
            <a:graphicFrameLocks/>
          </p:cNvGraphicFramePr>
          <p:nvPr>
            <p:extLst>
              <p:ext uri="{D42A27DB-BD31-4B8C-83A1-F6EECF244321}">
                <p14:modId xmlns:p14="http://schemas.microsoft.com/office/powerpoint/2010/main" val="67089861"/>
              </p:ext>
            </p:extLst>
          </p:nvPr>
        </p:nvGraphicFramePr>
        <p:xfrm>
          <a:off x="6457999" y="2118598"/>
          <a:ext cx="5060085" cy="2487312"/>
        </p:xfrm>
        <a:graphic>
          <a:graphicData uri="http://schemas.openxmlformats.org/drawingml/2006/chart">
            <c:chart xmlns:c="http://schemas.openxmlformats.org/drawingml/2006/chart" xmlns:r="http://schemas.openxmlformats.org/officeDocument/2006/relationships" r:id="rId3"/>
          </a:graphicData>
        </a:graphic>
      </p:graphicFrame>
      <p:sp>
        <p:nvSpPr>
          <p:cNvPr id="7" name="テキスト ボックス 6">
            <a:extLst>
              <a:ext uri="{FF2B5EF4-FFF2-40B4-BE49-F238E27FC236}">
                <a16:creationId xmlns:a16="http://schemas.microsoft.com/office/drawing/2014/main" id="{296D2D65-6986-4AC5-A947-F162C2428861}"/>
              </a:ext>
            </a:extLst>
          </p:cNvPr>
          <p:cNvSpPr txBox="1"/>
          <p:nvPr/>
        </p:nvSpPr>
        <p:spPr>
          <a:xfrm>
            <a:off x="4036296" y="2967451"/>
            <a:ext cx="2373741" cy="1200329"/>
          </a:xfrm>
          <a:prstGeom prst="rect">
            <a:avLst/>
          </a:prstGeom>
          <a:noFill/>
        </p:spPr>
        <p:txBody>
          <a:bodyPr wrap="square" rtlCol="0">
            <a:spAutoFit/>
          </a:bodyPr>
          <a:lstStyle/>
          <a:p>
            <a:r>
              <a:rPr kumimoji="1" lang="ja-JP" altLang="en-US" sz="4000" b="1" dirty="0">
                <a:latin typeface="HGP創英角ﾎﾟｯﾌﾟ体" panose="040B0A00000000000000" pitchFamily="50" charset="-128"/>
                <a:ea typeface="HGP創英角ﾎﾟｯﾌﾟ体" panose="040B0A00000000000000" pitchFamily="50" charset="-128"/>
              </a:rPr>
              <a:t>８割</a:t>
            </a:r>
            <a:endParaRPr kumimoji="1" lang="en-US" altLang="ja-JP" sz="4000" b="1" dirty="0">
              <a:latin typeface="HGP創英角ﾎﾟｯﾌﾟ体" panose="040B0A00000000000000" pitchFamily="50" charset="-128"/>
              <a:ea typeface="HGP創英角ﾎﾟｯﾌﾟ体" panose="040B0A00000000000000" pitchFamily="50" charset="-128"/>
            </a:endParaRPr>
          </a:p>
          <a:p>
            <a:r>
              <a:rPr kumimoji="1" lang="ja-JP" altLang="en-US" sz="3200" dirty="0">
                <a:latin typeface="BIZ UDPゴシック" panose="020B0400000000000000" pitchFamily="50" charset="-128"/>
                <a:ea typeface="BIZ UDPゴシック" panose="020B0400000000000000" pitchFamily="50" charset="-128"/>
              </a:rPr>
              <a:t>が電話</a:t>
            </a:r>
          </a:p>
        </p:txBody>
      </p:sp>
      <p:sp>
        <p:nvSpPr>
          <p:cNvPr id="8" name="テキスト ボックス 7">
            <a:extLst>
              <a:ext uri="{FF2B5EF4-FFF2-40B4-BE49-F238E27FC236}">
                <a16:creationId xmlns:a16="http://schemas.microsoft.com/office/drawing/2014/main" id="{57B91489-084E-42F6-9035-5FB2FC0EFF85}"/>
              </a:ext>
            </a:extLst>
          </p:cNvPr>
          <p:cNvSpPr txBox="1"/>
          <p:nvPr/>
        </p:nvSpPr>
        <p:spPr>
          <a:xfrm>
            <a:off x="9469380" y="2981977"/>
            <a:ext cx="2225965" cy="1200329"/>
          </a:xfrm>
          <a:prstGeom prst="rect">
            <a:avLst/>
          </a:prstGeom>
          <a:noFill/>
        </p:spPr>
        <p:txBody>
          <a:bodyPr wrap="square" rtlCol="0">
            <a:spAutoFit/>
          </a:bodyPr>
          <a:lstStyle/>
          <a:p>
            <a:r>
              <a:rPr lang="ja-JP" altLang="en-US" sz="4000" dirty="0">
                <a:latin typeface="HGP創英角ﾎﾟｯﾌﾟ体" panose="040B0A00000000000000" pitchFamily="50" charset="-128"/>
                <a:ea typeface="HGP創英角ﾎﾟｯﾌﾟ体" panose="040B0A00000000000000" pitchFamily="50" charset="-128"/>
              </a:rPr>
              <a:t>７</a:t>
            </a:r>
            <a:r>
              <a:rPr kumimoji="1" lang="ja-JP" altLang="en-US" sz="4000" dirty="0">
                <a:latin typeface="HGP創英角ﾎﾟｯﾌﾟ体" panose="040B0A00000000000000" pitchFamily="50" charset="-128"/>
                <a:ea typeface="HGP創英角ﾎﾟｯﾌﾟ体" panose="040B0A00000000000000" pitchFamily="50" charset="-128"/>
              </a:rPr>
              <a:t>割</a:t>
            </a:r>
            <a:endParaRPr kumimoji="1" lang="en-US" altLang="ja-JP" sz="4000" dirty="0">
              <a:latin typeface="HGP創英角ﾎﾟｯﾌﾟ体" panose="040B0A00000000000000" pitchFamily="50" charset="-128"/>
              <a:ea typeface="HGP創英角ﾎﾟｯﾌﾟ体" panose="040B0A00000000000000" pitchFamily="50" charset="-128"/>
            </a:endParaRPr>
          </a:p>
          <a:p>
            <a:r>
              <a:rPr kumimoji="1" lang="ja-JP" altLang="en-US" sz="3200" dirty="0">
                <a:latin typeface="BIZ UDPゴシック" panose="020B0400000000000000" pitchFamily="50" charset="-128"/>
                <a:ea typeface="BIZ UDPゴシック" panose="020B0400000000000000" pitchFamily="50" charset="-128"/>
              </a:rPr>
              <a:t>が国際電話</a:t>
            </a:r>
          </a:p>
        </p:txBody>
      </p:sp>
      <p:sp>
        <p:nvSpPr>
          <p:cNvPr id="9" name="テキスト ボックス 8">
            <a:extLst>
              <a:ext uri="{FF2B5EF4-FFF2-40B4-BE49-F238E27FC236}">
                <a16:creationId xmlns:a16="http://schemas.microsoft.com/office/drawing/2014/main" id="{45411CA8-33FE-4255-ABF0-18D57FA14BC7}"/>
              </a:ext>
            </a:extLst>
          </p:cNvPr>
          <p:cNvSpPr txBox="1"/>
          <p:nvPr/>
        </p:nvSpPr>
        <p:spPr>
          <a:xfrm>
            <a:off x="492462" y="4807569"/>
            <a:ext cx="11931073" cy="1323439"/>
          </a:xfrm>
          <a:prstGeom prst="rect">
            <a:avLst/>
          </a:prstGeom>
          <a:noFill/>
        </p:spPr>
        <p:txBody>
          <a:bodyPr wrap="square" rtlCol="0">
            <a:spAutoFit/>
          </a:bodyPr>
          <a:lstStyle/>
          <a:p>
            <a:r>
              <a:rPr kumimoji="1" lang="ja-JP" altLang="en-US" sz="4800" u="sng" dirty="0">
                <a:solidFill>
                  <a:srgbClr val="00B050"/>
                </a:solidFill>
                <a:latin typeface="HGP創英角ﾎﾟｯﾌﾟ体" panose="040B0A00000000000000" pitchFamily="50" charset="-128"/>
                <a:ea typeface="HGP創英角ﾎﾟｯﾌﾟ体" panose="040B0A00000000000000" pitchFamily="50" charset="-128"/>
              </a:rPr>
              <a:t>詐欺電話がかかってこないようにすれば</a:t>
            </a:r>
            <a:r>
              <a:rPr kumimoji="1" lang="ja-JP" altLang="en-US" sz="3200" dirty="0">
                <a:latin typeface="HGP創英角ﾎﾟｯﾌﾟ体" panose="040B0A00000000000000" pitchFamily="50" charset="-128"/>
                <a:ea typeface="HGP創英角ﾎﾟｯﾌﾟ体" panose="040B0A00000000000000" pitchFamily="50" charset="-128"/>
              </a:rPr>
              <a:t>、</a:t>
            </a:r>
            <a:endParaRPr kumimoji="1" lang="en-US" altLang="ja-JP" sz="3200" dirty="0">
              <a:latin typeface="HGP創英角ﾎﾟｯﾌﾟ体" panose="040B0A00000000000000" pitchFamily="50" charset="-128"/>
              <a:ea typeface="HGP創英角ﾎﾟｯﾌﾟ体" panose="040B0A00000000000000" pitchFamily="50" charset="-128"/>
            </a:endParaRPr>
          </a:p>
          <a:p>
            <a:r>
              <a:rPr kumimoji="1" lang="ja-JP" altLang="en-US" sz="3200" dirty="0">
                <a:latin typeface="BIZ UDPゴシック" panose="020B0400000000000000" pitchFamily="50" charset="-128"/>
                <a:ea typeface="BIZ UDPゴシック" panose="020B0400000000000000" pitchFamily="50" charset="-128"/>
              </a:rPr>
              <a:t>何もしなくても半分近い詐欺は防げます！</a:t>
            </a:r>
          </a:p>
        </p:txBody>
      </p:sp>
      <p:sp>
        <p:nvSpPr>
          <p:cNvPr id="10" name="矢印: 右 9">
            <a:extLst>
              <a:ext uri="{FF2B5EF4-FFF2-40B4-BE49-F238E27FC236}">
                <a16:creationId xmlns:a16="http://schemas.microsoft.com/office/drawing/2014/main" id="{4C86DB27-3F58-4C39-8960-2109EC9DA517}"/>
              </a:ext>
            </a:extLst>
          </p:cNvPr>
          <p:cNvSpPr/>
          <p:nvPr/>
        </p:nvSpPr>
        <p:spPr>
          <a:xfrm>
            <a:off x="5634182" y="3106185"/>
            <a:ext cx="1949466" cy="79975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11" name="テキスト ボックス 10">
            <a:extLst>
              <a:ext uri="{FF2B5EF4-FFF2-40B4-BE49-F238E27FC236}">
                <a16:creationId xmlns:a16="http://schemas.microsoft.com/office/drawing/2014/main" id="{38889802-90C3-4D42-9E35-879551101F33}"/>
              </a:ext>
            </a:extLst>
          </p:cNvPr>
          <p:cNvSpPr txBox="1"/>
          <p:nvPr/>
        </p:nvSpPr>
        <p:spPr>
          <a:xfrm>
            <a:off x="1720274" y="248738"/>
            <a:ext cx="9379525" cy="1200329"/>
          </a:xfrm>
          <a:prstGeom prst="rect">
            <a:avLst/>
          </a:prstGeom>
          <a:noFill/>
        </p:spPr>
        <p:txBody>
          <a:bodyPr wrap="square" rtlCol="0">
            <a:spAutoFit/>
          </a:bodyPr>
          <a:lstStyle/>
          <a:p>
            <a:r>
              <a:rPr kumimoji="1" lang="ja-JP" altLang="en-US" sz="7200" dirty="0">
                <a:latin typeface="HGP創英角ﾎﾟｯﾌﾟ体" panose="040B0A00000000000000" pitchFamily="50" charset="-128"/>
                <a:ea typeface="HGP創英角ﾎﾟｯﾌﾟ体" panose="040B0A00000000000000" pitchFamily="50" charset="-128"/>
              </a:rPr>
              <a:t>ここがポイントです！！</a:t>
            </a:r>
          </a:p>
        </p:txBody>
      </p:sp>
      <p:sp>
        <p:nvSpPr>
          <p:cNvPr id="12" name="テキスト ボックス 11">
            <a:extLst>
              <a:ext uri="{FF2B5EF4-FFF2-40B4-BE49-F238E27FC236}">
                <a16:creationId xmlns:a16="http://schemas.microsoft.com/office/drawing/2014/main" id="{F4FA354A-1508-46BB-9D44-0A069B856E47}"/>
              </a:ext>
            </a:extLst>
          </p:cNvPr>
          <p:cNvSpPr txBox="1"/>
          <p:nvPr/>
        </p:nvSpPr>
        <p:spPr>
          <a:xfrm>
            <a:off x="740600" y="1375263"/>
            <a:ext cx="2724727" cy="769441"/>
          </a:xfrm>
          <a:prstGeom prst="rect">
            <a:avLst/>
          </a:prstGeom>
          <a:noFill/>
        </p:spPr>
        <p:txBody>
          <a:bodyPr wrap="square" rtlCol="0">
            <a:spAutoFit/>
          </a:bodyPr>
          <a:lstStyle/>
          <a:p>
            <a:r>
              <a:rPr kumimoji="1" lang="ja-JP" altLang="en-US" sz="4400" dirty="0">
                <a:solidFill>
                  <a:srgbClr val="0070C0"/>
                </a:solidFill>
                <a:latin typeface="HGP創英角ﾎﾟｯﾌﾟ体" panose="040B0A00000000000000" pitchFamily="50" charset="-128"/>
                <a:ea typeface="HGP創英角ﾎﾟｯﾌﾟ体" panose="040B0A00000000000000" pitchFamily="50" charset="-128"/>
              </a:rPr>
              <a:t>犯人から</a:t>
            </a:r>
          </a:p>
        </p:txBody>
      </p:sp>
    </p:spTree>
    <p:extLst>
      <p:ext uri="{BB962C8B-B14F-4D97-AF65-F5344CB8AC3E}">
        <p14:creationId xmlns:p14="http://schemas.microsoft.com/office/powerpoint/2010/main" val="1840471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6" grpId="0">
        <p:bldAsOne/>
      </p:bldGraphic>
      <p:bldP spid="7" grpId="0"/>
      <p:bldP spid="8" grpId="0"/>
      <p:bldP spid="9" grpId="0"/>
      <p:bldP spid="10" grpId="0" animBg="1"/>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3708DA93-2A80-402A-B2FB-C5C25A6AD8FA}"/>
              </a:ext>
            </a:extLst>
          </p:cNvPr>
          <p:cNvSpPr txBox="1"/>
          <p:nvPr/>
        </p:nvSpPr>
        <p:spPr>
          <a:xfrm>
            <a:off x="862287" y="1973361"/>
            <a:ext cx="8460509" cy="923330"/>
          </a:xfrm>
          <a:prstGeom prst="rect">
            <a:avLst/>
          </a:prstGeom>
          <a:noFill/>
        </p:spPr>
        <p:txBody>
          <a:bodyPr wrap="square" rtlCol="0">
            <a:spAutoFit/>
          </a:bodyPr>
          <a:lstStyle/>
          <a:p>
            <a:r>
              <a:rPr kumimoji="1" lang="ja-JP" altLang="en-US" sz="5400" dirty="0">
                <a:latin typeface="BIZ UDPゴシック" panose="020B0400000000000000" pitchFamily="50" charset="-128"/>
                <a:ea typeface="BIZ UDPゴシック" panose="020B0400000000000000" pitchFamily="50" charset="-128"/>
              </a:rPr>
              <a:t>すぐに　無料で</a:t>
            </a:r>
            <a:endParaRPr kumimoji="1" lang="en-US" altLang="ja-JP" sz="5400"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376CFD7B-4971-47BE-BEEF-7E55BCEF096D}"/>
              </a:ext>
            </a:extLst>
          </p:cNvPr>
          <p:cNvSpPr txBox="1"/>
          <p:nvPr/>
        </p:nvSpPr>
        <p:spPr>
          <a:xfrm>
            <a:off x="604982" y="2641600"/>
            <a:ext cx="10982036" cy="2215991"/>
          </a:xfrm>
          <a:prstGeom prst="rect">
            <a:avLst/>
          </a:prstGeom>
          <a:noFill/>
        </p:spPr>
        <p:txBody>
          <a:bodyPr wrap="square" rtlCol="0">
            <a:spAutoFit/>
          </a:bodyPr>
          <a:lstStyle/>
          <a:p>
            <a:pPr algn="ctr"/>
            <a:r>
              <a:rPr kumimoji="1" lang="ja-JP" altLang="en-US" sz="13800" dirty="0">
                <a:latin typeface="HGP創英角ﾎﾟｯﾌﾟ体" panose="040B0A00000000000000" pitchFamily="50" charset="-128"/>
                <a:ea typeface="HGP創英角ﾎﾟｯﾌﾟ体" panose="040B0A00000000000000" pitchFamily="50" charset="-128"/>
              </a:rPr>
              <a:t>できます！</a:t>
            </a:r>
          </a:p>
        </p:txBody>
      </p:sp>
      <p:pic>
        <p:nvPicPr>
          <p:cNvPr id="8" name="図 7">
            <a:extLst>
              <a:ext uri="{FF2B5EF4-FFF2-40B4-BE49-F238E27FC236}">
                <a16:creationId xmlns:a16="http://schemas.microsoft.com/office/drawing/2014/main" id="{212C7580-EBB4-4066-9E25-3491E74202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1890" y="3934691"/>
            <a:ext cx="2318623" cy="2531341"/>
          </a:xfrm>
          <a:prstGeom prst="rect">
            <a:avLst/>
          </a:prstGeom>
        </p:spPr>
      </p:pic>
      <p:sp>
        <p:nvSpPr>
          <p:cNvPr id="9" name="テキスト ボックス 8">
            <a:extLst>
              <a:ext uri="{FF2B5EF4-FFF2-40B4-BE49-F238E27FC236}">
                <a16:creationId xmlns:a16="http://schemas.microsoft.com/office/drawing/2014/main" id="{69340469-E5FD-4C4D-82EF-0264F75E2007}"/>
              </a:ext>
            </a:extLst>
          </p:cNvPr>
          <p:cNvSpPr txBox="1"/>
          <p:nvPr/>
        </p:nvSpPr>
        <p:spPr>
          <a:xfrm>
            <a:off x="604982" y="431185"/>
            <a:ext cx="9780589" cy="923330"/>
          </a:xfrm>
          <a:prstGeom prst="rect">
            <a:avLst/>
          </a:prstGeom>
          <a:noFill/>
        </p:spPr>
        <p:txBody>
          <a:bodyPr wrap="square" rtlCol="0">
            <a:spAutoFit/>
          </a:bodyPr>
          <a:lstStyle/>
          <a:p>
            <a:r>
              <a:rPr lang="ja-JP" altLang="en-US" sz="5400" dirty="0">
                <a:latin typeface="BIZ UDPゴシック" panose="020B0400000000000000" pitchFamily="50" charset="-128"/>
                <a:ea typeface="BIZ UDPゴシック" panose="020B0400000000000000" pitchFamily="50" charset="-128"/>
              </a:rPr>
              <a:t>そんなことできるんですか？</a:t>
            </a:r>
            <a:endParaRPr kumimoji="1" lang="en-US" altLang="ja-JP" sz="54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136977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8C276D9-92B2-412D-A165-CB739F2D12D6}"/>
              </a:ext>
            </a:extLst>
          </p:cNvPr>
          <p:cNvPicPr>
            <a:picLocks noChangeAspect="1"/>
          </p:cNvPicPr>
          <p:nvPr/>
        </p:nvPicPr>
        <p:blipFill rotWithShape="1">
          <a:blip r:embed="rId2"/>
          <a:srcRect r="50430"/>
          <a:stretch/>
        </p:blipFill>
        <p:spPr>
          <a:xfrm>
            <a:off x="397163" y="452367"/>
            <a:ext cx="4440743" cy="6183326"/>
          </a:xfrm>
          <a:prstGeom prst="rect">
            <a:avLst/>
          </a:prstGeom>
        </p:spPr>
      </p:pic>
      <p:sp>
        <p:nvSpPr>
          <p:cNvPr id="5" name="テキスト ボックス 4">
            <a:extLst>
              <a:ext uri="{FF2B5EF4-FFF2-40B4-BE49-F238E27FC236}">
                <a16:creationId xmlns:a16="http://schemas.microsoft.com/office/drawing/2014/main" id="{E73D55F6-227B-4AAD-BC18-5DBA0DE70CCD}"/>
              </a:ext>
            </a:extLst>
          </p:cNvPr>
          <p:cNvSpPr txBox="1"/>
          <p:nvPr/>
        </p:nvSpPr>
        <p:spPr>
          <a:xfrm>
            <a:off x="4939929" y="469334"/>
            <a:ext cx="7084291" cy="1077218"/>
          </a:xfrm>
          <a:prstGeom prst="rect">
            <a:avLst/>
          </a:prstGeom>
          <a:noFill/>
        </p:spPr>
        <p:txBody>
          <a:bodyPr wrap="square" rtlCol="0">
            <a:spAutoFit/>
          </a:bodyPr>
          <a:lstStyle/>
          <a:p>
            <a:r>
              <a:rPr lang="ja-JP" altLang="en-US" sz="3200" dirty="0"/>
              <a:t>□フリーダイヤルで手続き</a:t>
            </a:r>
            <a:endParaRPr lang="en-US" altLang="ja-JP" sz="3200" dirty="0"/>
          </a:p>
          <a:p>
            <a:r>
              <a:rPr kumimoji="1" lang="ja-JP" altLang="en-US" sz="3200" dirty="0"/>
              <a:t>□Ｗｅｂの入力フォームから手続き</a:t>
            </a:r>
          </a:p>
        </p:txBody>
      </p:sp>
      <p:sp>
        <p:nvSpPr>
          <p:cNvPr id="6" name="吹き出し: 円形 5">
            <a:extLst>
              <a:ext uri="{FF2B5EF4-FFF2-40B4-BE49-F238E27FC236}">
                <a16:creationId xmlns:a16="http://schemas.microsoft.com/office/drawing/2014/main" id="{6F836949-D022-4B7D-AB06-9B151505CC63}"/>
              </a:ext>
            </a:extLst>
          </p:cNvPr>
          <p:cNvSpPr/>
          <p:nvPr/>
        </p:nvSpPr>
        <p:spPr>
          <a:xfrm>
            <a:off x="10429634" y="300182"/>
            <a:ext cx="1514763" cy="555576"/>
          </a:xfrm>
          <a:prstGeom prst="wedgeEllipseCallout">
            <a:avLst>
              <a:gd name="adj1" fmla="val -26878"/>
              <a:gd name="adj2" fmla="val 7752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dirty="0">
                <a:latin typeface="BIZ UDPゴシック" panose="020B0400000000000000" pitchFamily="50" charset="-128"/>
                <a:ea typeface="BIZ UDPゴシック" panose="020B0400000000000000" pitchFamily="50" charset="-128"/>
              </a:rPr>
              <a:t>おすすめ</a:t>
            </a:r>
          </a:p>
        </p:txBody>
      </p:sp>
      <p:sp>
        <p:nvSpPr>
          <p:cNvPr id="7" name="四角形: メモ 6">
            <a:extLst>
              <a:ext uri="{FF2B5EF4-FFF2-40B4-BE49-F238E27FC236}">
                <a16:creationId xmlns:a16="http://schemas.microsoft.com/office/drawing/2014/main" id="{7E089B84-52FE-4A01-886B-9826EE3B844A}"/>
              </a:ext>
            </a:extLst>
          </p:cNvPr>
          <p:cNvSpPr/>
          <p:nvPr/>
        </p:nvSpPr>
        <p:spPr>
          <a:xfrm>
            <a:off x="5133003" y="1546553"/>
            <a:ext cx="6698142" cy="5089140"/>
          </a:xfrm>
          <a:prstGeom prst="foldedCorner">
            <a:avLst/>
          </a:prstGeom>
        </p:spPr>
        <p:style>
          <a:lnRef idx="3">
            <a:schemeClr val="lt1"/>
          </a:lnRef>
          <a:fillRef idx="1">
            <a:schemeClr val="accent5"/>
          </a:fillRef>
          <a:effectRef idx="1">
            <a:schemeClr val="accent5"/>
          </a:effectRef>
          <a:fontRef idx="minor">
            <a:schemeClr val="lt1"/>
          </a:fontRef>
        </p:style>
        <p:txBody>
          <a:bodyPr rtlCol="0" anchor="ctr"/>
          <a:lstStyle/>
          <a:p>
            <a:endParaRPr lang="en-US" altLang="ja-JP" sz="2800" dirty="0">
              <a:latin typeface="BIZ UDPゴシック" panose="020B0400000000000000" pitchFamily="50" charset="-128"/>
              <a:ea typeface="BIZ UDPゴシック" panose="020B0400000000000000" pitchFamily="50" charset="-128"/>
            </a:endParaRPr>
          </a:p>
          <a:p>
            <a:r>
              <a:rPr lang="ja-JP" altLang="en-US" sz="2800" dirty="0">
                <a:latin typeface="BIZ UDPゴシック" panose="020B0400000000000000" pitchFamily="50" charset="-128"/>
                <a:ea typeface="BIZ UDPゴシック" panose="020B0400000000000000" pitchFamily="50" charset="-128"/>
              </a:rPr>
              <a:t>日常生活で国際電話が必要ありますか？</a:t>
            </a:r>
            <a:endParaRPr lang="en-US" altLang="ja-JP" sz="2800" dirty="0">
              <a:latin typeface="BIZ UDPゴシック" panose="020B0400000000000000" pitchFamily="50" charset="-128"/>
              <a:ea typeface="BIZ UDPゴシック" panose="020B0400000000000000" pitchFamily="50" charset="-128"/>
            </a:endParaRPr>
          </a:p>
          <a:p>
            <a:endParaRPr kumimoji="1" lang="en-US" altLang="ja-JP" sz="2800" dirty="0">
              <a:latin typeface="BIZ UDPゴシック" panose="020B0400000000000000" pitchFamily="50" charset="-128"/>
              <a:ea typeface="BIZ UDPゴシック" panose="020B0400000000000000" pitchFamily="50" charset="-128"/>
            </a:endParaRPr>
          </a:p>
          <a:p>
            <a:r>
              <a:rPr lang="ja-JP" altLang="en-US" sz="2800" dirty="0">
                <a:latin typeface="BIZ UDPゴシック" panose="020B0400000000000000" pitchFamily="50" charset="-128"/>
                <a:ea typeface="BIZ UDPゴシック" panose="020B0400000000000000" pitchFamily="50" charset="-128"/>
              </a:rPr>
              <a:t>不要なら「止めておく」ことで安心</a:t>
            </a:r>
            <a:endParaRPr lang="en-US" altLang="ja-JP" sz="2800" dirty="0">
              <a:latin typeface="BIZ UDPゴシック" panose="020B0400000000000000" pitchFamily="50" charset="-128"/>
              <a:ea typeface="BIZ UDPゴシック" panose="020B0400000000000000" pitchFamily="50" charset="-128"/>
            </a:endParaRPr>
          </a:p>
          <a:p>
            <a:endParaRPr lang="en-US" altLang="ja-JP" sz="2800" dirty="0">
              <a:latin typeface="BIZ UDPゴシック" panose="020B0400000000000000" pitchFamily="50" charset="-128"/>
              <a:ea typeface="BIZ UDPゴシック" panose="020B0400000000000000" pitchFamily="50" charset="-128"/>
            </a:endParaRPr>
          </a:p>
          <a:p>
            <a:r>
              <a:rPr lang="ja-JP" altLang="en-US" sz="2800" dirty="0">
                <a:latin typeface="BIZ UDPゴシック" panose="020B0400000000000000" pitchFamily="50" charset="-128"/>
                <a:ea typeface="BIZ UDPゴシック" panose="020B0400000000000000" pitchFamily="50" charset="-128"/>
              </a:rPr>
              <a:t>固定電話にアポ電がかかってくるリスクが激減</a:t>
            </a:r>
            <a:endParaRPr lang="en-US" altLang="ja-JP" sz="2800" dirty="0">
              <a:latin typeface="BIZ UDPゴシック" panose="020B0400000000000000" pitchFamily="50" charset="-128"/>
              <a:ea typeface="BIZ UDPゴシック" panose="020B0400000000000000" pitchFamily="50" charset="-128"/>
            </a:endParaRPr>
          </a:p>
          <a:p>
            <a:endParaRPr lang="en-US" altLang="ja-JP" sz="2800" dirty="0">
              <a:latin typeface="BIZ UDPゴシック" panose="020B0400000000000000" pitchFamily="50" charset="-128"/>
              <a:ea typeface="BIZ UDPゴシック" panose="020B0400000000000000" pitchFamily="50" charset="-128"/>
            </a:endParaRPr>
          </a:p>
          <a:p>
            <a:r>
              <a:rPr lang="ja-JP" altLang="en-US" sz="2800" dirty="0">
                <a:latin typeface="BIZ UDPゴシック" panose="020B0400000000000000" pitchFamily="50" charset="-128"/>
                <a:ea typeface="BIZ UDPゴシック" panose="020B0400000000000000" pitchFamily="50" charset="-128"/>
              </a:rPr>
              <a:t>自宅、実家、おじいちゃん・おばあちゃん家、どんどん休止しておきましょう！</a:t>
            </a:r>
            <a:endParaRPr lang="en-US" altLang="ja-JP" sz="2800" dirty="0">
              <a:latin typeface="BIZ UDPゴシック" panose="020B0400000000000000" pitchFamily="50" charset="-128"/>
              <a:ea typeface="BIZ UDPゴシック" panose="020B0400000000000000" pitchFamily="50" charset="-128"/>
            </a:endParaRPr>
          </a:p>
          <a:p>
            <a:endParaRPr lang="en-US" altLang="ja-JP" sz="2800" dirty="0">
              <a:latin typeface="BIZ UDPゴシック" panose="020B0400000000000000" pitchFamily="50" charset="-128"/>
              <a:ea typeface="BIZ UDPゴシック" panose="020B0400000000000000" pitchFamily="50" charset="-128"/>
            </a:endParaRPr>
          </a:p>
        </p:txBody>
      </p:sp>
      <p:sp>
        <p:nvSpPr>
          <p:cNvPr id="8" name="四角形: 角度付き 7">
            <a:extLst>
              <a:ext uri="{FF2B5EF4-FFF2-40B4-BE49-F238E27FC236}">
                <a16:creationId xmlns:a16="http://schemas.microsoft.com/office/drawing/2014/main" id="{84A615D2-41BA-4EC8-A59E-33C9F78426BF}"/>
              </a:ext>
            </a:extLst>
          </p:cNvPr>
          <p:cNvSpPr/>
          <p:nvPr/>
        </p:nvSpPr>
        <p:spPr>
          <a:xfrm>
            <a:off x="7188518" y="6005334"/>
            <a:ext cx="2447637" cy="546128"/>
          </a:xfrm>
          <a:prstGeom prst="bevel">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dirty="0">
                <a:latin typeface="BIZ UDPゴシック" panose="020B0400000000000000" pitchFamily="50" charset="-128"/>
                <a:ea typeface="BIZ UDPゴシック" panose="020B0400000000000000" pitchFamily="50" charset="-128"/>
              </a:rPr>
              <a:t>手続き５分</a:t>
            </a:r>
          </a:p>
        </p:txBody>
      </p:sp>
      <p:sp>
        <p:nvSpPr>
          <p:cNvPr id="2" name="正方形/長方形 1">
            <a:extLst>
              <a:ext uri="{FF2B5EF4-FFF2-40B4-BE49-F238E27FC236}">
                <a16:creationId xmlns:a16="http://schemas.microsoft.com/office/drawing/2014/main" id="{856E50A1-CAF6-4CF6-BC0B-91FF0CF19314}"/>
              </a:ext>
            </a:extLst>
          </p:cNvPr>
          <p:cNvSpPr/>
          <p:nvPr/>
        </p:nvSpPr>
        <p:spPr>
          <a:xfrm>
            <a:off x="317340" y="254041"/>
            <a:ext cx="847288" cy="5555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ja-JP" altLang="en-US" sz="3200" dirty="0">
                <a:latin typeface="HGS創英角ﾎﾟｯﾌﾟ体" panose="040B0A00000000000000" pitchFamily="50" charset="-128"/>
                <a:ea typeface="HGS創英角ﾎﾟｯﾌﾟ体" panose="040B0A00000000000000" pitchFamily="50" charset="-128"/>
              </a:rPr>
              <a:t>１</a:t>
            </a:r>
          </a:p>
        </p:txBody>
      </p:sp>
    </p:spTree>
    <p:extLst>
      <p:ext uri="{BB962C8B-B14F-4D97-AF65-F5344CB8AC3E}">
        <p14:creationId xmlns:p14="http://schemas.microsoft.com/office/powerpoint/2010/main" val="7843212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オブジェクト 3">
            <a:extLst>
              <a:ext uri="{FF2B5EF4-FFF2-40B4-BE49-F238E27FC236}">
                <a16:creationId xmlns:a16="http://schemas.microsoft.com/office/drawing/2014/main" id="{376CCBE9-9A7A-4B94-BC17-D29BAAB7A588}"/>
              </a:ext>
            </a:extLst>
          </p:cNvPr>
          <p:cNvGraphicFramePr>
            <a:graphicFrameLocks noChangeAspect="1"/>
          </p:cNvGraphicFramePr>
          <p:nvPr>
            <p:extLst>
              <p:ext uri="{D42A27DB-BD31-4B8C-83A1-F6EECF244321}">
                <p14:modId xmlns:p14="http://schemas.microsoft.com/office/powerpoint/2010/main" val="1900683772"/>
              </p:ext>
            </p:extLst>
          </p:nvPr>
        </p:nvGraphicFramePr>
        <p:xfrm>
          <a:off x="3674377" y="191938"/>
          <a:ext cx="4573428" cy="6474123"/>
        </p:xfrm>
        <a:graphic>
          <a:graphicData uri="http://schemas.openxmlformats.org/presentationml/2006/ole">
            <mc:AlternateContent xmlns:mc="http://schemas.openxmlformats.org/markup-compatibility/2006">
              <mc:Choice xmlns:v="urn:schemas-microsoft-com:vml" Requires="v">
                <p:oleObj spid="_x0000_s1038" name="Acrobat Document" r:id="rId3" imgW="5962435" imgH="8438875" progId="Acrobat.Document.DC">
                  <p:embed/>
                </p:oleObj>
              </mc:Choice>
              <mc:Fallback>
                <p:oleObj name="Acrobat Document" r:id="rId3" imgW="5962435" imgH="8438875" progId="Acrobat.Document.DC">
                  <p:embed/>
                  <p:pic>
                    <p:nvPicPr>
                      <p:cNvPr id="0" name=""/>
                      <p:cNvPicPr/>
                      <p:nvPr/>
                    </p:nvPicPr>
                    <p:blipFill>
                      <a:blip r:embed="rId4"/>
                      <a:stretch>
                        <a:fillRect/>
                      </a:stretch>
                    </p:blipFill>
                    <p:spPr>
                      <a:xfrm>
                        <a:off x="3674377" y="191938"/>
                        <a:ext cx="4573428" cy="6474123"/>
                      </a:xfrm>
                      <a:prstGeom prst="rect">
                        <a:avLst/>
                      </a:prstGeom>
                      <a:ln>
                        <a:solidFill>
                          <a:schemeClr val="tx1"/>
                        </a:solidFill>
                      </a:ln>
                    </p:spPr>
                  </p:pic>
                </p:oleObj>
              </mc:Fallback>
            </mc:AlternateContent>
          </a:graphicData>
        </a:graphic>
      </p:graphicFrame>
    </p:spTree>
    <p:extLst>
      <p:ext uri="{BB962C8B-B14F-4D97-AF65-F5344CB8AC3E}">
        <p14:creationId xmlns:p14="http://schemas.microsoft.com/office/powerpoint/2010/main" val="29525476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5E1DD48-6CFE-4ED7-A234-3C230921ECB5}"/>
              </a:ext>
            </a:extLst>
          </p:cNvPr>
          <p:cNvPicPr>
            <a:picLocks noChangeAspect="1"/>
          </p:cNvPicPr>
          <p:nvPr/>
        </p:nvPicPr>
        <p:blipFill rotWithShape="1">
          <a:blip r:embed="rId2">
            <a:extLst>
              <a:ext uri="{28A0092B-C50C-407E-A947-70E740481C1C}">
                <a14:useLocalDpi xmlns:a14="http://schemas.microsoft.com/office/drawing/2010/main" val="0"/>
              </a:ext>
            </a:extLst>
          </a:blip>
          <a:srcRect l="51358" t="45478" r="-27" b="1941"/>
          <a:stretch/>
        </p:blipFill>
        <p:spPr>
          <a:xfrm>
            <a:off x="232421" y="386250"/>
            <a:ext cx="5003310" cy="6273167"/>
          </a:xfrm>
          <a:prstGeom prst="rect">
            <a:avLst/>
          </a:prstGeom>
        </p:spPr>
      </p:pic>
      <p:sp>
        <p:nvSpPr>
          <p:cNvPr id="5" name="四角形: 角を丸くする 4">
            <a:extLst>
              <a:ext uri="{FF2B5EF4-FFF2-40B4-BE49-F238E27FC236}">
                <a16:creationId xmlns:a16="http://schemas.microsoft.com/office/drawing/2014/main" id="{437A820D-24E1-4FA6-BF30-5741A2BD0CE2}"/>
              </a:ext>
            </a:extLst>
          </p:cNvPr>
          <p:cNvSpPr/>
          <p:nvPr/>
        </p:nvSpPr>
        <p:spPr>
          <a:xfrm>
            <a:off x="232421" y="2919369"/>
            <a:ext cx="5003310" cy="3692961"/>
          </a:xfrm>
          <a:prstGeom prst="roundRect">
            <a:avLst>
              <a:gd name="adj" fmla="val 5706"/>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2600" dirty="0"/>
          </a:p>
        </p:txBody>
      </p:sp>
      <p:pic>
        <p:nvPicPr>
          <p:cNvPr id="6" name="図 5">
            <a:extLst>
              <a:ext uri="{FF2B5EF4-FFF2-40B4-BE49-F238E27FC236}">
                <a16:creationId xmlns:a16="http://schemas.microsoft.com/office/drawing/2014/main" id="{8E34A7A5-F88E-403A-A68C-5B32FEC14C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916" y="4483506"/>
            <a:ext cx="1479920" cy="1479920"/>
          </a:xfrm>
          <a:prstGeom prst="roundRect">
            <a:avLst>
              <a:gd name="adj" fmla="val 16667"/>
            </a:avLst>
          </a:prstGeom>
          <a:ln>
            <a:noFill/>
          </a:ln>
          <a:effectLst/>
        </p:spPr>
      </p:pic>
      <p:pic>
        <p:nvPicPr>
          <p:cNvPr id="7" name="図 6">
            <a:extLst>
              <a:ext uri="{FF2B5EF4-FFF2-40B4-BE49-F238E27FC236}">
                <a16:creationId xmlns:a16="http://schemas.microsoft.com/office/drawing/2014/main" id="{5D12CE2F-98E6-41A8-BA66-48BE966B9B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1539" y="5933524"/>
            <a:ext cx="538226" cy="538226"/>
          </a:xfrm>
          <a:prstGeom prst="roundRect">
            <a:avLst>
              <a:gd name="adj" fmla="val 16667"/>
            </a:avLst>
          </a:prstGeom>
          <a:ln w="3175">
            <a:solidFill>
              <a:schemeClr val="tx1"/>
            </a:solidFill>
          </a:ln>
          <a:effectLst/>
        </p:spPr>
      </p:pic>
      <p:pic>
        <p:nvPicPr>
          <p:cNvPr id="8" name="図 7">
            <a:extLst>
              <a:ext uri="{FF2B5EF4-FFF2-40B4-BE49-F238E27FC236}">
                <a16:creationId xmlns:a16="http://schemas.microsoft.com/office/drawing/2014/main" id="{4C9CC581-BCCF-4702-903D-FA1D338A3947}"/>
              </a:ext>
            </a:extLst>
          </p:cNvPr>
          <p:cNvPicPr>
            <a:picLocks noChangeAspect="1"/>
          </p:cNvPicPr>
          <p:nvPr/>
        </p:nvPicPr>
        <p:blipFill>
          <a:blip r:embed="rId5"/>
          <a:stretch>
            <a:fillRect/>
          </a:stretch>
        </p:blipFill>
        <p:spPr>
          <a:xfrm>
            <a:off x="4130564" y="5963791"/>
            <a:ext cx="864621" cy="229628"/>
          </a:xfrm>
          <a:prstGeom prst="rect">
            <a:avLst/>
          </a:prstGeom>
        </p:spPr>
      </p:pic>
      <p:pic>
        <p:nvPicPr>
          <p:cNvPr id="9" name="図 8">
            <a:extLst>
              <a:ext uri="{FF2B5EF4-FFF2-40B4-BE49-F238E27FC236}">
                <a16:creationId xmlns:a16="http://schemas.microsoft.com/office/drawing/2014/main" id="{3333CC35-4B6A-47D7-8407-1172CECC9B6E}"/>
              </a:ext>
            </a:extLst>
          </p:cNvPr>
          <p:cNvPicPr>
            <a:picLocks noChangeAspect="1"/>
          </p:cNvPicPr>
          <p:nvPr/>
        </p:nvPicPr>
        <p:blipFill rotWithShape="1">
          <a:blip r:embed="rId6"/>
          <a:srcRect t="15213" b="21121"/>
          <a:stretch/>
        </p:blipFill>
        <p:spPr>
          <a:xfrm>
            <a:off x="3928233" y="6202637"/>
            <a:ext cx="1094179" cy="217025"/>
          </a:xfrm>
          <a:prstGeom prst="rect">
            <a:avLst/>
          </a:prstGeom>
        </p:spPr>
      </p:pic>
      <p:pic>
        <p:nvPicPr>
          <p:cNvPr id="10" name="図 9">
            <a:extLst>
              <a:ext uri="{FF2B5EF4-FFF2-40B4-BE49-F238E27FC236}">
                <a16:creationId xmlns:a16="http://schemas.microsoft.com/office/drawing/2014/main" id="{B88EBD9B-CFDE-4BCA-AD62-4A390056722E}"/>
              </a:ext>
            </a:extLst>
          </p:cNvPr>
          <p:cNvPicPr>
            <a:picLocks noChangeAspect="1"/>
          </p:cNvPicPr>
          <p:nvPr/>
        </p:nvPicPr>
        <p:blipFill rotWithShape="1">
          <a:blip r:embed="rId7">
            <a:extLst>
              <a:ext uri="{28A0092B-C50C-407E-A947-70E740481C1C}">
                <a14:useLocalDpi xmlns:a14="http://schemas.microsoft.com/office/drawing/2010/main" val="0"/>
              </a:ext>
            </a:extLst>
          </a:blip>
          <a:srcRect l="-1" t="3" r="60571" b="-4"/>
          <a:stretch/>
        </p:blipFill>
        <p:spPr>
          <a:xfrm>
            <a:off x="655913" y="6060582"/>
            <a:ext cx="1358801" cy="322707"/>
          </a:xfrm>
          <a:prstGeom prst="rect">
            <a:avLst/>
          </a:prstGeom>
          <a:effectLst/>
        </p:spPr>
      </p:pic>
      <p:pic>
        <p:nvPicPr>
          <p:cNvPr id="11" name="図 10">
            <a:extLst>
              <a:ext uri="{FF2B5EF4-FFF2-40B4-BE49-F238E27FC236}">
                <a16:creationId xmlns:a16="http://schemas.microsoft.com/office/drawing/2014/main" id="{063B77DC-DACA-4E63-BBB5-BD6D018F55EA}"/>
              </a:ext>
            </a:extLst>
          </p:cNvPr>
          <p:cNvPicPr>
            <a:picLocks noChangeAspect="1"/>
          </p:cNvPicPr>
          <p:nvPr/>
        </p:nvPicPr>
        <p:blipFill rotWithShape="1">
          <a:blip r:embed="rId7">
            <a:extLst>
              <a:ext uri="{28A0092B-C50C-407E-A947-70E740481C1C}">
                <a14:useLocalDpi xmlns:a14="http://schemas.microsoft.com/office/drawing/2010/main" val="0"/>
              </a:ext>
            </a:extLst>
          </a:blip>
          <a:srcRect l="49117" t="3" r="-2799" b="-4"/>
          <a:stretch/>
        </p:blipFill>
        <p:spPr>
          <a:xfrm>
            <a:off x="425368" y="3885772"/>
            <a:ext cx="2550259" cy="605674"/>
          </a:xfrm>
          <a:prstGeom prst="rect">
            <a:avLst/>
          </a:prstGeom>
          <a:effectLst/>
        </p:spPr>
      </p:pic>
      <p:sp>
        <p:nvSpPr>
          <p:cNvPr id="17" name="テキスト ボックス 16">
            <a:extLst>
              <a:ext uri="{FF2B5EF4-FFF2-40B4-BE49-F238E27FC236}">
                <a16:creationId xmlns:a16="http://schemas.microsoft.com/office/drawing/2014/main" id="{91C7C92A-2071-49C6-9E58-E0D10D3A95F8}"/>
              </a:ext>
            </a:extLst>
          </p:cNvPr>
          <p:cNvSpPr txBox="1"/>
          <p:nvPr/>
        </p:nvSpPr>
        <p:spPr>
          <a:xfrm>
            <a:off x="540345" y="3134155"/>
            <a:ext cx="4613549"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kumimoji="1" lang="ja-JP" altLang="en-US" sz="3200" b="1" dirty="0">
                <a:solidFill>
                  <a:srgbClr val="FF0000"/>
                </a:solidFill>
                <a:latin typeface="HGS教科書体" panose="02020600000000000000" pitchFamily="18" charset="-128"/>
                <a:ea typeface="HGS教科書体" panose="02020600000000000000" pitchFamily="18" charset="-128"/>
              </a:rPr>
              <a:t>警察庁推奨</a:t>
            </a:r>
            <a:r>
              <a:rPr lang="ja-JP" altLang="en-US" sz="3200" b="1" dirty="0">
                <a:solidFill>
                  <a:srgbClr val="FF0000"/>
                </a:solidFill>
                <a:latin typeface="HGS教科書体" panose="02020600000000000000" pitchFamily="18" charset="-128"/>
                <a:ea typeface="HGS教科書体" panose="02020600000000000000" pitchFamily="18" charset="-128"/>
              </a:rPr>
              <a:t>アプリ</a:t>
            </a:r>
            <a:endParaRPr kumimoji="1" lang="ja-JP" altLang="en-US" sz="3200" b="1" dirty="0">
              <a:solidFill>
                <a:srgbClr val="FF0000"/>
              </a:solidFill>
              <a:latin typeface="HGS教科書体" panose="02020600000000000000" pitchFamily="18" charset="-128"/>
              <a:ea typeface="HGS教科書体" panose="02020600000000000000" pitchFamily="18" charset="-128"/>
            </a:endParaRPr>
          </a:p>
        </p:txBody>
      </p:sp>
      <p:sp>
        <p:nvSpPr>
          <p:cNvPr id="19" name="テキスト ボックス 18">
            <a:extLst>
              <a:ext uri="{FF2B5EF4-FFF2-40B4-BE49-F238E27FC236}">
                <a16:creationId xmlns:a16="http://schemas.microsoft.com/office/drawing/2014/main" id="{DB4A1143-49EA-4DCF-8884-F1F9DAF99FD2}"/>
              </a:ext>
            </a:extLst>
          </p:cNvPr>
          <p:cNvSpPr txBox="1"/>
          <p:nvPr/>
        </p:nvSpPr>
        <p:spPr>
          <a:xfrm>
            <a:off x="2861401" y="3825953"/>
            <a:ext cx="2216727" cy="2000548"/>
          </a:xfrm>
          <a:prstGeom prst="rect">
            <a:avLst/>
          </a:prstGeom>
          <a:noFill/>
        </p:spPr>
        <p:txBody>
          <a:bodyPr wrap="square" rtlCol="0">
            <a:spAutoFit/>
          </a:bodyPr>
          <a:lstStyle/>
          <a:p>
            <a:pPr algn="ctr"/>
            <a:r>
              <a:rPr kumimoji="1" lang="ja-JP" altLang="en-US" sz="2800" dirty="0">
                <a:solidFill>
                  <a:srgbClr val="FF0000"/>
                </a:solidFill>
                <a:latin typeface="HGP創英角ﾎﾟｯﾌﾟ体" panose="040B0A00000000000000" pitchFamily="50" charset="-128"/>
                <a:ea typeface="HGP創英角ﾎﾟｯﾌﾟ体" panose="040B0A00000000000000" pitchFamily="50" charset="-128"/>
              </a:rPr>
              <a:t>完全無料</a:t>
            </a:r>
            <a:endParaRPr kumimoji="1" lang="en-US" altLang="ja-JP" sz="2800" dirty="0">
              <a:solidFill>
                <a:srgbClr val="FF0000"/>
              </a:solidFill>
              <a:latin typeface="HGP創英角ﾎﾟｯﾌﾟ体" panose="040B0A00000000000000" pitchFamily="50" charset="-128"/>
              <a:ea typeface="HGP創英角ﾎﾟｯﾌﾟ体" panose="040B0A00000000000000" pitchFamily="50" charset="-128"/>
            </a:endParaRPr>
          </a:p>
          <a:p>
            <a:pPr algn="ctr"/>
            <a:r>
              <a:rPr kumimoji="1" lang="ja-JP" altLang="en-US" sz="2800" dirty="0">
                <a:solidFill>
                  <a:srgbClr val="FF0000"/>
                </a:solidFill>
                <a:latin typeface="HGP創英角ﾎﾟｯﾌﾟ体" panose="040B0A00000000000000" pitchFamily="50" charset="-128"/>
                <a:ea typeface="HGP創英角ﾎﾟｯﾌﾟ体" panose="040B0A00000000000000" pitchFamily="50" charset="-128"/>
              </a:rPr>
              <a:t>課金なし</a:t>
            </a:r>
            <a:endParaRPr kumimoji="1" lang="en-US" altLang="ja-JP" sz="2800" dirty="0">
              <a:solidFill>
                <a:srgbClr val="FF0000"/>
              </a:solidFill>
              <a:latin typeface="HGP創英角ﾎﾟｯﾌﾟ体" panose="040B0A00000000000000" pitchFamily="50" charset="-128"/>
              <a:ea typeface="HGP創英角ﾎﾟｯﾌﾟ体" panose="040B0A00000000000000" pitchFamily="50" charset="-128"/>
            </a:endParaRPr>
          </a:p>
          <a:p>
            <a:pPr algn="ctr"/>
            <a:endParaRPr kumimoji="1" lang="en-US" altLang="ja-JP" sz="2800" dirty="0">
              <a:solidFill>
                <a:srgbClr val="FF0000"/>
              </a:solidFill>
              <a:latin typeface="HGP創英角ﾎﾟｯﾌﾟ体" panose="040B0A00000000000000" pitchFamily="50" charset="-128"/>
              <a:ea typeface="HGP創英角ﾎﾟｯﾌﾟ体" panose="040B0A00000000000000" pitchFamily="50" charset="-128"/>
            </a:endParaRPr>
          </a:p>
          <a:p>
            <a:pPr algn="ctr"/>
            <a:r>
              <a:rPr lang="ja-JP" altLang="en-US" sz="2000" dirty="0">
                <a:solidFill>
                  <a:schemeClr val="accent6"/>
                </a:solidFill>
                <a:latin typeface="HGP創英角ﾎﾟｯﾌﾟ体" panose="040B0A00000000000000" pitchFamily="50" charset="-128"/>
                <a:ea typeface="HGP創英角ﾎﾟｯﾌﾟ体" panose="040B0A00000000000000" pitchFamily="50" charset="-128"/>
              </a:rPr>
              <a:t>みんな対策を取り始めています</a:t>
            </a:r>
            <a:endParaRPr kumimoji="1" lang="ja-JP" altLang="en-US" sz="2000" dirty="0">
              <a:solidFill>
                <a:schemeClr val="accent6"/>
              </a:solidFill>
              <a:latin typeface="HGP創英角ﾎﾟｯﾌﾟ体" panose="040B0A00000000000000" pitchFamily="50" charset="-128"/>
              <a:ea typeface="HGP創英角ﾎﾟｯﾌﾟ体" panose="040B0A00000000000000" pitchFamily="50" charset="-128"/>
            </a:endParaRPr>
          </a:p>
        </p:txBody>
      </p:sp>
      <p:sp>
        <p:nvSpPr>
          <p:cNvPr id="20" name="スクロール: 横 19">
            <a:extLst>
              <a:ext uri="{FF2B5EF4-FFF2-40B4-BE49-F238E27FC236}">
                <a16:creationId xmlns:a16="http://schemas.microsoft.com/office/drawing/2014/main" id="{08CF81CF-127F-448A-9927-74FE09A09D36}"/>
              </a:ext>
            </a:extLst>
          </p:cNvPr>
          <p:cNvSpPr/>
          <p:nvPr/>
        </p:nvSpPr>
        <p:spPr>
          <a:xfrm>
            <a:off x="5576891" y="239170"/>
            <a:ext cx="6485800" cy="1095582"/>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sz="2800" dirty="0">
                <a:latin typeface="BIZ UDPゴシック" panose="020B0400000000000000" pitchFamily="50" charset="-128"/>
                <a:ea typeface="BIZ UDPゴシック" panose="020B0400000000000000" pitchFamily="50" charset="-128"/>
              </a:rPr>
              <a:t>詐欺電話をブロック！</a:t>
            </a:r>
          </a:p>
        </p:txBody>
      </p:sp>
      <p:sp>
        <p:nvSpPr>
          <p:cNvPr id="21" name="スクロール: 横 20">
            <a:extLst>
              <a:ext uri="{FF2B5EF4-FFF2-40B4-BE49-F238E27FC236}">
                <a16:creationId xmlns:a16="http://schemas.microsoft.com/office/drawing/2014/main" id="{8AB6649E-64D2-47C6-ABEC-59B4C694D5D3}"/>
              </a:ext>
            </a:extLst>
          </p:cNvPr>
          <p:cNvSpPr/>
          <p:nvPr/>
        </p:nvSpPr>
        <p:spPr>
          <a:xfrm>
            <a:off x="5576891" y="2525935"/>
            <a:ext cx="6485800" cy="1359837"/>
          </a:xfrm>
          <a:prstGeom prst="horizontalScroll">
            <a:avLst/>
          </a:prstGeom>
        </p:spPr>
        <p:style>
          <a:lnRef idx="1">
            <a:schemeClr val="accent4"/>
          </a:lnRef>
          <a:fillRef idx="2">
            <a:schemeClr val="accent4"/>
          </a:fillRef>
          <a:effectRef idx="1">
            <a:schemeClr val="accent4"/>
          </a:effectRef>
          <a:fontRef idx="minor">
            <a:schemeClr val="dk1"/>
          </a:fontRef>
        </p:style>
        <p:txBody>
          <a:bodyPr rtlCol="0" anchor="ctr"/>
          <a:lstStyle/>
          <a:p>
            <a:r>
              <a:rPr lang="ja-JP" altLang="en-US" sz="2800" dirty="0">
                <a:latin typeface="BIZ UDPゴシック" panose="020B0400000000000000" pitchFamily="50" charset="-128"/>
                <a:ea typeface="BIZ UDPゴシック" panose="020B0400000000000000" pitchFamily="50" charset="-128"/>
              </a:rPr>
              <a:t>知らない番号でも企業の発信元がひと目でわかる！</a:t>
            </a:r>
            <a:endParaRPr kumimoji="1" lang="ja-JP" altLang="en-US" sz="2800" dirty="0">
              <a:latin typeface="BIZ UDPゴシック" panose="020B0400000000000000" pitchFamily="50" charset="-128"/>
              <a:ea typeface="BIZ UDPゴシック" panose="020B0400000000000000" pitchFamily="50" charset="-128"/>
            </a:endParaRPr>
          </a:p>
        </p:txBody>
      </p:sp>
      <p:pic>
        <p:nvPicPr>
          <p:cNvPr id="23" name="図 22">
            <a:extLst>
              <a:ext uri="{FF2B5EF4-FFF2-40B4-BE49-F238E27FC236}">
                <a16:creationId xmlns:a16="http://schemas.microsoft.com/office/drawing/2014/main" id="{847517ED-BEDF-4C67-9255-C158C978689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35424" y="4575677"/>
            <a:ext cx="654714" cy="654714"/>
          </a:xfrm>
          <a:prstGeom prst="rect">
            <a:avLst/>
          </a:prstGeom>
        </p:spPr>
      </p:pic>
      <p:sp>
        <p:nvSpPr>
          <p:cNvPr id="24" name="テキスト ボックス 23">
            <a:extLst>
              <a:ext uri="{FF2B5EF4-FFF2-40B4-BE49-F238E27FC236}">
                <a16:creationId xmlns:a16="http://schemas.microsoft.com/office/drawing/2014/main" id="{0E7CBE67-EC99-4706-852E-016F703DC175}"/>
              </a:ext>
            </a:extLst>
          </p:cNvPr>
          <p:cNvSpPr txBox="1"/>
          <p:nvPr/>
        </p:nvSpPr>
        <p:spPr>
          <a:xfrm>
            <a:off x="1587611" y="5137436"/>
            <a:ext cx="1750340" cy="261610"/>
          </a:xfrm>
          <a:prstGeom prst="rect">
            <a:avLst/>
          </a:prstGeom>
          <a:noFill/>
        </p:spPr>
        <p:txBody>
          <a:bodyPr wrap="square" rtlCol="0">
            <a:spAutoFit/>
          </a:bodyPr>
          <a:lstStyle/>
          <a:p>
            <a:pPr algn="ctr"/>
            <a:r>
              <a:rPr lang="en-US" altLang="ja-JP" sz="1100" dirty="0"/>
              <a:t>Android</a:t>
            </a:r>
            <a:endParaRPr kumimoji="1" lang="ja-JP" altLang="en-US" sz="1100" dirty="0"/>
          </a:p>
        </p:txBody>
      </p:sp>
      <p:pic>
        <p:nvPicPr>
          <p:cNvPr id="26" name="図 25">
            <a:extLst>
              <a:ext uri="{FF2B5EF4-FFF2-40B4-BE49-F238E27FC236}">
                <a16:creationId xmlns:a16="http://schemas.microsoft.com/office/drawing/2014/main" id="{6AFB9BB0-11AA-4459-9845-3AC94459F2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36082" y="5479024"/>
            <a:ext cx="654714" cy="654714"/>
          </a:xfrm>
          <a:prstGeom prst="rect">
            <a:avLst/>
          </a:prstGeom>
        </p:spPr>
      </p:pic>
      <p:sp>
        <p:nvSpPr>
          <p:cNvPr id="28" name="テキスト ボックス 27">
            <a:extLst>
              <a:ext uri="{FF2B5EF4-FFF2-40B4-BE49-F238E27FC236}">
                <a16:creationId xmlns:a16="http://schemas.microsoft.com/office/drawing/2014/main" id="{10FCBA8E-4990-4120-946C-29903C40B9A5}"/>
              </a:ext>
            </a:extLst>
          </p:cNvPr>
          <p:cNvSpPr txBox="1"/>
          <p:nvPr/>
        </p:nvSpPr>
        <p:spPr>
          <a:xfrm>
            <a:off x="1587611" y="6057736"/>
            <a:ext cx="1750340" cy="261610"/>
          </a:xfrm>
          <a:prstGeom prst="rect">
            <a:avLst/>
          </a:prstGeom>
          <a:noFill/>
        </p:spPr>
        <p:txBody>
          <a:bodyPr wrap="square" rtlCol="0">
            <a:spAutoFit/>
          </a:bodyPr>
          <a:lstStyle/>
          <a:p>
            <a:pPr algn="ctr"/>
            <a:r>
              <a:rPr lang="en-US" altLang="ja-JP" sz="1100" dirty="0" err="1"/>
              <a:t>ios</a:t>
            </a:r>
            <a:endParaRPr kumimoji="1" lang="ja-JP" altLang="en-US" sz="1100" dirty="0"/>
          </a:p>
        </p:txBody>
      </p:sp>
      <p:sp>
        <p:nvSpPr>
          <p:cNvPr id="29" name="テキスト ボックス 28">
            <a:extLst>
              <a:ext uri="{FF2B5EF4-FFF2-40B4-BE49-F238E27FC236}">
                <a16:creationId xmlns:a16="http://schemas.microsoft.com/office/drawing/2014/main" id="{7BFFD53B-18DD-4125-9371-8B45F43B8591}"/>
              </a:ext>
            </a:extLst>
          </p:cNvPr>
          <p:cNvSpPr txBox="1"/>
          <p:nvPr/>
        </p:nvSpPr>
        <p:spPr>
          <a:xfrm>
            <a:off x="5591577" y="1566416"/>
            <a:ext cx="6368002" cy="830997"/>
          </a:xfrm>
          <a:prstGeom prst="rect">
            <a:avLst/>
          </a:prstGeom>
          <a:noFill/>
        </p:spPr>
        <p:txBody>
          <a:bodyPr wrap="square" rtlCol="0">
            <a:spAutoFit/>
          </a:bodyPr>
          <a:lstStyle/>
          <a:p>
            <a:r>
              <a:rPr kumimoji="1" lang="ja-JP" altLang="en-US" sz="2800" dirty="0"/>
              <a:t>迷惑電話もめちゃめちゃ減ります</a:t>
            </a:r>
            <a:endParaRPr kumimoji="1" lang="en-US" altLang="ja-JP" sz="2800" dirty="0"/>
          </a:p>
          <a:p>
            <a:pPr algn="r"/>
            <a:r>
              <a:rPr lang="ja-JP" altLang="en-US" dirty="0"/>
              <a:t>（</a:t>
            </a:r>
            <a:r>
              <a:rPr lang="en-US" altLang="ja-JP" dirty="0"/>
              <a:t>40</a:t>
            </a:r>
            <a:r>
              <a:rPr lang="ja-JP" altLang="en-US" dirty="0"/>
              <a:t>代　男性）</a:t>
            </a:r>
            <a:endParaRPr kumimoji="1" lang="ja-JP" altLang="en-US" dirty="0"/>
          </a:p>
        </p:txBody>
      </p:sp>
      <p:sp>
        <p:nvSpPr>
          <p:cNvPr id="30" name="テキスト ボックス 29">
            <a:extLst>
              <a:ext uri="{FF2B5EF4-FFF2-40B4-BE49-F238E27FC236}">
                <a16:creationId xmlns:a16="http://schemas.microsoft.com/office/drawing/2014/main" id="{2CA2B427-31DB-494C-A9B2-69531645BECA}"/>
              </a:ext>
            </a:extLst>
          </p:cNvPr>
          <p:cNvSpPr txBox="1"/>
          <p:nvPr/>
        </p:nvSpPr>
        <p:spPr>
          <a:xfrm>
            <a:off x="5591577" y="4117436"/>
            <a:ext cx="6368002" cy="2339102"/>
          </a:xfrm>
          <a:prstGeom prst="rect">
            <a:avLst/>
          </a:prstGeom>
          <a:noFill/>
        </p:spPr>
        <p:txBody>
          <a:bodyPr wrap="square" rtlCol="0">
            <a:spAutoFit/>
          </a:bodyPr>
          <a:lstStyle/>
          <a:p>
            <a:r>
              <a:rPr lang="ja-JP" altLang="en-US" sz="3200" dirty="0"/>
              <a:t>電話帳に登録していなくても、着信の時に企業名を表示してくれるので安心です</a:t>
            </a:r>
            <a:endParaRPr lang="en-US" altLang="ja-JP" sz="3200" dirty="0"/>
          </a:p>
          <a:p>
            <a:r>
              <a:rPr lang="ja-JP" altLang="en-US" sz="3200" dirty="0"/>
              <a:t>　</a:t>
            </a:r>
            <a:r>
              <a:rPr lang="ja-JP" altLang="en-US" dirty="0"/>
              <a:t>警察署、郵便局</a:t>
            </a:r>
            <a:r>
              <a:rPr lang="en-US" altLang="ja-JP" dirty="0"/>
              <a:t>…</a:t>
            </a:r>
            <a:r>
              <a:rPr lang="ja-JP" altLang="en-US" dirty="0"/>
              <a:t>表示されなければ「ほんま？」</a:t>
            </a:r>
            <a:endParaRPr lang="en-US" altLang="ja-JP" dirty="0"/>
          </a:p>
          <a:p>
            <a:pPr algn="r"/>
            <a:r>
              <a:rPr kumimoji="1" lang="ja-JP" altLang="en-US" dirty="0"/>
              <a:t>（</a:t>
            </a:r>
            <a:r>
              <a:rPr kumimoji="1" lang="en-US" altLang="ja-JP" dirty="0"/>
              <a:t>40</a:t>
            </a:r>
            <a:r>
              <a:rPr kumimoji="1" lang="ja-JP" altLang="en-US" dirty="0"/>
              <a:t>代　男性）</a:t>
            </a:r>
            <a:endParaRPr kumimoji="1" lang="en-US" altLang="ja-JP" dirty="0"/>
          </a:p>
        </p:txBody>
      </p:sp>
      <p:sp>
        <p:nvSpPr>
          <p:cNvPr id="22" name="正方形/長方形 21">
            <a:extLst>
              <a:ext uri="{FF2B5EF4-FFF2-40B4-BE49-F238E27FC236}">
                <a16:creationId xmlns:a16="http://schemas.microsoft.com/office/drawing/2014/main" id="{A2C4867B-A3C0-47B8-ACFB-D5DD5642451C}"/>
              </a:ext>
            </a:extLst>
          </p:cNvPr>
          <p:cNvSpPr/>
          <p:nvPr/>
        </p:nvSpPr>
        <p:spPr>
          <a:xfrm>
            <a:off x="317340" y="254041"/>
            <a:ext cx="847288" cy="5555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ja-JP" altLang="en-US" sz="3200" dirty="0">
                <a:latin typeface="HGS創英角ﾎﾟｯﾌﾟ体" panose="040B0A00000000000000" pitchFamily="50" charset="-128"/>
                <a:ea typeface="HGS創英角ﾎﾟｯﾌﾟ体" panose="040B0A00000000000000" pitchFamily="50" charset="-128"/>
              </a:rPr>
              <a:t>２</a:t>
            </a:r>
            <a:endParaRPr kumimoji="1" lang="ja-JP" altLang="en-US" sz="3200" dirty="0">
              <a:latin typeface="HGS創英角ﾎﾟｯﾌﾟ体" panose="040B0A00000000000000" pitchFamily="50" charset="-128"/>
              <a:ea typeface="HGS創英角ﾎﾟｯﾌﾟ体" panose="040B0A00000000000000" pitchFamily="50" charset="-128"/>
            </a:endParaRPr>
          </a:p>
        </p:txBody>
      </p:sp>
      <p:sp>
        <p:nvSpPr>
          <p:cNvPr id="2" name="テキスト ボックス 1">
            <a:extLst>
              <a:ext uri="{FF2B5EF4-FFF2-40B4-BE49-F238E27FC236}">
                <a16:creationId xmlns:a16="http://schemas.microsoft.com/office/drawing/2014/main" id="{8E1B9C3C-AB48-492C-A089-ADFC580A432F}"/>
              </a:ext>
            </a:extLst>
          </p:cNvPr>
          <p:cNvSpPr txBox="1"/>
          <p:nvPr/>
        </p:nvSpPr>
        <p:spPr>
          <a:xfrm>
            <a:off x="50505" y="2519480"/>
            <a:ext cx="5479265" cy="584775"/>
          </a:xfrm>
          <a:prstGeom prst="rect">
            <a:avLst/>
          </a:prstGeom>
          <a:noFill/>
        </p:spPr>
        <p:txBody>
          <a:bodyPr wrap="square" rtlCol="0">
            <a:spAutoFit/>
          </a:bodyPr>
          <a:lstStyle/>
          <a:p>
            <a:r>
              <a:rPr kumimoji="1" lang="ja-JP" altLang="en-US" sz="3200" dirty="0">
                <a:solidFill>
                  <a:srgbClr val="FF0000"/>
                </a:solidFill>
                <a:highlight>
                  <a:srgbClr val="FFFF00"/>
                </a:highlight>
                <a:latin typeface="HGS創英角ﾎﾟｯﾌﾟ体" panose="040B0A00000000000000" pitchFamily="50" charset="-128"/>
                <a:ea typeface="HGS創英角ﾎﾟｯﾌﾟ体" panose="040B0A00000000000000" pitchFamily="50" charset="-128"/>
              </a:rPr>
              <a:t>わずか３か月で１００万</a:t>
            </a:r>
            <a:r>
              <a:rPr lang="ja-JP" altLang="en-US" sz="3200" dirty="0">
                <a:solidFill>
                  <a:srgbClr val="FF0000"/>
                </a:solidFill>
                <a:highlight>
                  <a:srgbClr val="FFFF00"/>
                </a:highlight>
                <a:latin typeface="HGS創英角ﾎﾟｯﾌﾟ体" panose="040B0A00000000000000" pitchFamily="50" charset="-128"/>
                <a:ea typeface="HGS創英角ﾎﾟｯﾌﾟ体" panose="040B0A00000000000000" pitchFamily="50" charset="-128"/>
              </a:rPr>
              <a:t>ＤＬ</a:t>
            </a:r>
            <a:endParaRPr kumimoji="1" lang="ja-JP" altLang="en-US" sz="3200" dirty="0">
              <a:solidFill>
                <a:srgbClr val="FF0000"/>
              </a:solidFill>
              <a:highlight>
                <a:srgbClr val="FFFF00"/>
              </a:highlight>
              <a:latin typeface="HGS創英角ﾎﾟｯﾌﾟ体" panose="040B0A00000000000000" pitchFamily="50" charset="-128"/>
              <a:ea typeface="HGS創英角ﾎﾟｯﾌﾟ体" panose="040B0A00000000000000" pitchFamily="50" charset="-128"/>
            </a:endParaRPr>
          </a:p>
        </p:txBody>
      </p:sp>
    </p:spTree>
    <p:extLst>
      <p:ext uri="{BB962C8B-B14F-4D97-AF65-F5344CB8AC3E}">
        <p14:creationId xmlns:p14="http://schemas.microsoft.com/office/powerpoint/2010/main" val="1563207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0EDEA8-44A1-4E7B-B15D-2A8BCBB16C03}"/>
              </a:ext>
            </a:extLst>
          </p:cNvPr>
          <p:cNvSpPr>
            <a:spLocks noGrp="1"/>
          </p:cNvSpPr>
          <p:nvPr>
            <p:ph type="title"/>
          </p:nvPr>
        </p:nvSpPr>
        <p:spPr>
          <a:xfrm>
            <a:off x="1031146" y="676508"/>
            <a:ext cx="11040611" cy="1325563"/>
          </a:xfrm>
        </p:spPr>
        <p:txBody>
          <a:bodyPr>
            <a:normAutofit fontScale="90000"/>
          </a:bodyPr>
          <a:lstStyle/>
          <a:p>
            <a:r>
              <a:rPr kumimoji="1" lang="ja-JP" altLang="en-US" sz="5300" dirty="0">
                <a:latin typeface="BIZ UDPゴシック" panose="020B0400000000000000" pitchFamily="50" charset="-128"/>
                <a:ea typeface="BIZ UDPゴシック" panose="020B0400000000000000" pitchFamily="50" charset="-128"/>
              </a:rPr>
              <a:t>みなさん～県警防犯アプリ</a:t>
            </a:r>
            <a:br>
              <a:rPr kumimoji="1" lang="en-US" altLang="ja-JP" dirty="0">
                <a:latin typeface="BIZ UDPゴシック" panose="020B0400000000000000" pitchFamily="50" charset="-128"/>
                <a:ea typeface="BIZ UDPゴシック" panose="020B0400000000000000" pitchFamily="50" charset="-128"/>
              </a:rPr>
            </a:br>
            <a:r>
              <a:rPr kumimoji="1" lang="ja-JP" altLang="en-US" sz="8000" dirty="0">
                <a:highlight>
                  <a:srgbClr val="00FFFF"/>
                </a:highlight>
                <a:latin typeface="HGP創英角ﾎﾟｯﾌﾟ体" panose="040B0A00000000000000" pitchFamily="50" charset="-128"/>
                <a:ea typeface="HGP創英角ﾎﾟｯﾌﾟ体" panose="040B0A00000000000000" pitchFamily="50" charset="-128"/>
              </a:rPr>
              <a:t>ぽけっとポリスしが</a:t>
            </a:r>
            <a:r>
              <a:rPr kumimoji="1" lang="ja-JP" altLang="en-US" dirty="0">
                <a:latin typeface="BIZ UDPゴシック" panose="020B0400000000000000" pitchFamily="50" charset="-128"/>
                <a:ea typeface="BIZ UDPゴシック" panose="020B0400000000000000" pitchFamily="50" charset="-128"/>
              </a:rPr>
              <a:t>入れてますか？</a:t>
            </a:r>
          </a:p>
        </p:txBody>
      </p:sp>
      <p:pic>
        <p:nvPicPr>
          <p:cNvPr id="4" name="図 3">
            <a:extLst>
              <a:ext uri="{FF2B5EF4-FFF2-40B4-BE49-F238E27FC236}">
                <a16:creationId xmlns:a16="http://schemas.microsoft.com/office/drawing/2014/main" id="{3DE228C0-38F6-4F2A-A083-8DDB90176D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3521" y="4320328"/>
            <a:ext cx="951238" cy="951238"/>
          </a:xfrm>
          <a:prstGeom prst="rect">
            <a:avLst/>
          </a:prstGeom>
        </p:spPr>
      </p:pic>
      <p:pic>
        <p:nvPicPr>
          <p:cNvPr id="5" name="図 4">
            <a:extLst>
              <a:ext uri="{FF2B5EF4-FFF2-40B4-BE49-F238E27FC236}">
                <a16:creationId xmlns:a16="http://schemas.microsoft.com/office/drawing/2014/main" id="{2B69CD04-DCAD-4FA5-8590-D7EA558B94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8968" y="4320328"/>
            <a:ext cx="951239" cy="951239"/>
          </a:xfrm>
          <a:prstGeom prst="rect">
            <a:avLst/>
          </a:prstGeom>
        </p:spPr>
      </p:pic>
      <p:sp>
        <p:nvSpPr>
          <p:cNvPr id="7" name="テキスト ボックス 6">
            <a:extLst>
              <a:ext uri="{FF2B5EF4-FFF2-40B4-BE49-F238E27FC236}">
                <a16:creationId xmlns:a16="http://schemas.microsoft.com/office/drawing/2014/main" id="{AA9998EB-B1FB-409D-A36C-B5736C8A2D8B}"/>
              </a:ext>
            </a:extLst>
          </p:cNvPr>
          <p:cNvSpPr txBox="1"/>
          <p:nvPr/>
        </p:nvSpPr>
        <p:spPr>
          <a:xfrm>
            <a:off x="1259746" y="5535161"/>
            <a:ext cx="9672507" cy="830997"/>
          </a:xfrm>
          <a:prstGeom prst="rect">
            <a:avLst/>
          </a:prstGeom>
          <a:effectLst>
            <a:glow rad="228600">
              <a:schemeClr val="accent1">
                <a:satMod val="175000"/>
                <a:alpha val="40000"/>
              </a:schemeClr>
            </a:glo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ja-JP" altLang="en-US" sz="4800" dirty="0">
                <a:solidFill>
                  <a:srgbClr val="FF0000"/>
                </a:solidFill>
                <a:latin typeface="HGP創英角ﾎﾟｯﾌﾟ体" panose="040B0A00000000000000" pitchFamily="50" charset="-128"/>
                <a:ea typeface="HGP創英角ﾎﾟｯﾌﾟ体" panose="040B0A00000000000000" pitchFamily="50" charset="-128"/>
              </a:rPr>
              <a:t>お守り</a:t>
            </a:r>
            <a:r>
              <a:rPr lang="ja-JP" altLang="en-US" sz="3600" dirty="0">
                <a:latin typeface="HGP創英角ﾎﾟｯﾌﾟ体" panose="040B0A00000000000000" pitchFamily="50" charset="-128"/>
                <a:ea typeface="HGP創英角ﾎﾟｯﾌﾟ体" panose="040B0A00000000000000" pitchFamily="50" charset="-128"/>
              </a:rPr>
              <a:t>だとおもってインストールしてください</a:t>
            </a:r>
            <a:endParaRPr kumimoji="1" lang="ja-JP" altLang="en-US" sz="3600" dirty="0">
              <a:latin typeface="HGP創英角ﾎﾟｯﾌﾟ体" panose="040B0A00000000000000" pitchFamily="50" charset="-128"/>
              <a:ea typeface="HGP創英角ﾎﾟｯﾌﾟ体" panose="040B0A00000000000000" pitchFamily="50" charset="-128"/>
            </a:endParaRPr>
          </a:p>
        </p:txBody>
      </p:sp>
      <p:pic>
        <p:nvPicPr>
          <p:cNvPr id="8" name="図 7">
            <a:extLst>
              <a:ext uri="{FF2B5EF4-FFF2-40B4-BE49-F238E27FC236}">
                <a16:creationId xmlns:a16="http://schemas.microsoft.com/office/drawing/2014/main" id="{32D9F4B9-0F0C-4371-ADB4-B5339716CAA5}"/>
              </a:ext>
            </a:extLst>
          </p:cNvPr>
          <p:cNvPicPr>
            <a:picLocks noChangeAspect="1"/>
          </p:cNvPicPr>
          <p:nvPr/>
        </p:nvPicPr>
        <p:blipFill>
          <a:blip r:embed="rId4"/>
          <a:stretch>
            <a:fillRect/>
          </a:stretch>
        </p:blipFill>
        <p:spPr>
          <a:xfrm>
            <a:off x="3699545" y="2317263"/>
            <a:ext cx="3029770" cy="2994601"/>
          </a:xfrm>
          <a:prstGeom prst="rect">
            <a:avLst/>
          </a:prstGeom>
        </p:spPr>
      </p:pic>
      <p:sp>
        <p:nvSpPr>
          <p:cNvPr id="9" name="正方形/長方形 8">
            <a:extLst>
              <a:ext uri="{FF2B5EF4-FFF2-40B4-BE49-F238E27FC236}">
                <a16:creationId xmlns:a16="http://schemas.microsoft.com/office/drawing/2014/main" id="{AE094E70-A449-4323-BF49-53F7FD0C169B}"/>
              </a:ext>
            </a:extLst>
          </p:cNvPr>
          <p:cNvSpPr/>
          <p:nvPr/>
        </p:nvSpPr>
        <p:spPr>
          <a:xfrm>
            <a:off x="183858" y="581211"/>
            <a:ext cx="847288" cy="5555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ja-JP" altLang="en-US" sz="3200" dirty="0">
                <a:latin typeface="HGS創英角ﾎﾟｯﾌﾟ体" panose="040B0A00000000000000" pitchFamily="50" charset="-128"/>
                <a:ea typeface="HGS創英角ﾎﾟｯﾌﾟ体" panose="040B0A00000000000000" pitchFamily="50" charset="-128"/>
              </a:rPr>
              <a:t>３</a:t>
            </a:r>
            <a:endParaRPr kumimoji="1" lang="ja-JP" altLang="en-US" sz="3200" dirty="0">
              <a:latin typeface="HGS創英角ﾎﾟｯﾌﾟ体" panose="040B0A00000000000000" pitchFamily="50" charset="-128"/>
              <a:ea typeface="HGS創英角ﾎﾟｯﾌﾟ体" panose="040B0A00000000000000" pitchFamily="50" charset="-128"/>
            </a:endParaRPr>
          </a:p>
        </p:txBody>
      </p:sp>
      <p:sp>
        <p:nvSpPr>
          <p:cNvPr id="3" name="テキスト ボックス 2">
            <a:extLst>
              <a:ext uri="{FF2B5EF4-FFF2-40B4-BE49-F238E27FC236}">
                <a16:creationId xmlns:a16="http://schemas.microsoft.com/office/drawing/2014/main" id="{47A93ACF-BD06-4853-B08B-8BFAEC244531}"/>
              </a:ext>
            </a:extLst>
          </p:cNvPr>
          <p:cNvSpPr txBox="1"/>
          <p:nvPr/>
        </p:nvSpPr>
        <p:spPr>
          <a:xfrm rot="21162227">
            <a:off x="6936583" y="2874850"/>
            <a:ext cx="4903304" cy="584775"/>
          </a:xfrm>
          <a:prstGeom prst="rect">
            <a:avLst/>
          </a:prstGeom>
          <a:solidFill>
            <a:srgbClr val="FF0000"/>
          </a:solidFill>
        </p:spPr>
        <p:txBody>
          <a:bodyPr wrap="square" rtlCol="0">
            <a:spAutoFit/>
          </a:bodyPr>
          <a:lstStyle/>
          <a:p>
            <a:r>
              <a:rPr lang="ja-JP" altLang="en-US"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HGS創英角ﾎﾟｯﾌﾟ体" panose="040B0A00000000000000" pitchFamily="50" charset="-128"/>
                <a:ea typeface="HGS創英角ﾎﾟｯﾌﾟ体" panose="040B0A00000000000000" pitchFamily="50" charset="-128"/>
              </a:rPr>
              <a:t>早くも５万ダウンロード</a:t>
            </a:r>
            <a:endParaRPr kumimoji="1" lang="ja-JP" altLang="en-US" sz="3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HGS創英角ﾎﾟｯﾌﾟ体" panose="040B0A00000000000000" pitchFamily="50" charset="-128"/>
              <a:ea typeface="HGS創英角ﾎﾟｯﾌﾟ体" panose="040B0A00000000000000" pitchFamily="50" charset="-128"/>
            </a:endParaRPr>
          </a:p>
        </p:txBody>
      </p:sp>
    </p:spTree>
    <p:extLst>
      <p:ext uri="{BB962C8B-B14F-4D97-AF65-F5344CB8AC3E}">
        <p14:creationId xmlns:p14="http://schemas.microsoft.com/office/powerpoint/2010/main" val="3874172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四角形: 角を丸くする 5">
            <a:extLst>
              <a:ext uri="{FF2B5EF4-FFF2-40B4-BE49-F238E27FC236}">
                <a16:creationId xmlns:a16="http://schemas.microsoft.com/office/drawing/2014/main" id="{0933FC11-797E-4EE8-829C-BA63F7BDD2DB}"/>
              </a:ext>
            </a:extLst>
          </p:cNvPr>
          <p:cNvSpPr/>
          <p:nvPr/>
        </p:nvSpPr>
        <p:spPr>
          <a:xfrm>
            <a:off x="341430" y="1598232"/>
            <a:ext cx="3452336" cy="3191882"/>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a:latin typeface="UD デジタル 教科書体 NK-B" panose="02020700000000000000" pitchFamily="18" charset="-128"/>
                <a:ea typeface="UD デジタル 教科書体 NK-B" panose="02020700000000000000" pitchFamily="18" charset="-128"/>
              </a:rPr>
              <a:t>　</a:t>
            </a:r>
            <a:r>
              <a:rPr kumimoji="1" lang="ja-JP" altLang="en-US" sz="3600" dirty="0">
                <a:latin typeface="UD デジタル 教科書体 NK-B" panose="02020700000000000000" pitchFamily="18" charset="-128"/>
                <a:ea typeface="UD デジタル 教科書体 NK-B" panose="02020700000000000000" pitchFamily="18" charset="-128"/>
              </a:rPr>
              <a:t>お知らせ機能</a:t>
            </a:r>
            <a:endParaRPr kumimoji="1" lang="en-US" altLang="ja-JP" sz="3600" dirty="0">
              <a:latin typeface="UD デジタル 教科書体 NK-B" panose="02020700000000000000" pitchFamily="18" charset="-128"/>
              <a:ea typeface="UD デジタル 教科書体 NK-B" panose="02020700000000000000" pitchFamily="18" charset="-128"/>
            </a:endParaRPr>
          </a:p>
          <a:p>
            <a:endParaRPr lang="en-US" altLang="ja-JP" sz="3600" dirty="0">
              <a:latin typeface="UD デジタル 教科書体 NK-B" panose="02020700000000000000" pitchFamily="18" charset="-128"/>
              <a:ea typeface="UD デジタル 教科書体 NK-B" panose="02020700000000000000" pitchFamily="18" charset="-128"/>
            </a:endParaRPr>
          </a:p>
          <a:p>
            <a:endParaRPr kumimoji="1" lang="en-US" altLang="ja-JP" sz="3600" dirty="0">
              <a:latin typeface="UD デジタル 教科書体 NK-B" panose="02020700000000000000" pitchFamily="18" charset="-128"/>
              <a:ea typeface="UD デジタル 教科書体 NK-B" panose="02020700000000000000" pitchFamily="18" charset="-128"/>
            </a:endParaRPr>
          </a:p>
          <a:p>
            <a:endParaRPr lang="en-US" altLang="ja-JP" sz="3600" dirty="0">
              <a:latin typeface="UD デジタル 教科書体 NK-B" panose="02020700000000000000" pitchFamily="18" charset="-128"/>
              <a:ea typeface="UD デジタル 教科書体 NK-B" panose="02020700000000000000" pitchFamily="18" charset="-128"/>
            </a:endParaRPr>
          </a:p>
          <a:p>
            <a:endParaRPr kumimoji="1" lang="en-US" altLang="ja-JP" sz="1400" dirty="0">
              <a:latin typeface="UD デジタル 教科書体 NK-B" panose="02020700000000000000" pitchFamily="18" charset="-128"/>
              <a:ea typeface="UD デジタル 教科書体 NK-B" panose="02020700000000000000" pitchFamily="18" charset="-128"/>
            </a:endParaRPr>
          </a:p>
        </p:txBody>
      </p:sp>
      <p:pic>
        <p:nvPicPr>
          <p:cNvPr id="12" name="図 11">
            <a:extLst>
              <a:ext uri="{FF2B5EF4-FFF2-40B4-BE49-F238E27FC236}">
                <a16:creationId xmlns:a16="http://schemas.microsoft.com/office/drawing/2014/main" id="{6417ADD3-3996-42A5-B22D-8342C34302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384" y="2821794"/>
            <a:ext cx="2103209" cy="3771953"/>
          </a:xfrm>
          <a:prstGeom prst="rect">
            <a:avLst/>
          </a:prstGeom>
        </p:spPr>
      </p:pic>
      <p:sp>
        <p:nvSpPr>
          <p:cNvPr id="16" name="テキスト ボックス 15">
            <a:extLst>
              <a:ext uri="{FF2B5EF4-FFF2-40B4-BE49-F238E27FC236}">
                <a16:creationId xmlns:a16="http://schemas.microsoft.com/office/drawing/2014/main" id="{D01EC868-D6A4-4615-AA9E-9BFCA63409A3}"/>
              </a:ext>
            </a:extLst>
          </p:cNvPr>
          <p:cNvSpPr txBox="1"/>
          <p:nvPr/>
        </p:nvSpPr>
        <p:spPr>
          <a:xfrm>
            <a:off x="3516294" y="3162851"/>
            <a:ext cx="8334277" cy="304698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ja-JP" altLang="en-US" sz="2400" dirty="0"/>
              <a:t>・甲賀、東近江で日本郵便をかたる詐欺多発</a:t>
            </a:r>
            <a:endParaRPr lang="en-US" altLang="ja-JP" sz="2400" dirty="0"/>
          </a:p>
          <a:p>
            <a:r>
              <a:rPr kumimoji="1" lang="ja-JP" altLang="en-US" sz="2400" dirty="0"/>
              <a:t>・ビジネスメール詐欺に注意</a:t>
            </a:r>
            <a:endParaRPr lang="en-US" altLang="ja-JP" sz="2400" dirty="0"/>
          </a:p>
          <a:p>
            <a:r>
              <a:rPr kumimoji="1" lang="ja-JP" altLang="en-US" sz="2400" dirty="0"/>
              <a:t>・彦根で強盗下見容疑</a:t>
            </a:r>
            <a:endParaRPr kumimoji="1" lang="en-US" altLang="ja-JP" sz="2400" dirty="0"/>
          </a:p>
          <a:p>
            <a:r>
              <a:rPr lang="ja-JP" altLang="en-US" sz="2400" dirty="0"/>
              <a:t>・スレッズからの投資詐欺多発</a:t>
            </a:r>
            <a:endParaRPr lang="en-US" altLang="ja-JP" sz="2400" dirty="0"/>
          </a:p>
          <a:p>
            <a:r>
              <a:rPr kumimoji="1" lang="ja-JP" altLang="en-US" sz="2400" dirty="0"/>
              <a:t>・コード決済の不正利用に注意！！</a:t>
            </a:r>
            <a:endParaRPr kumimoji="1" lang="en-US" altLang="ja-JP" sz="2400" dirty="0"/>
          </a:p>
          <a:p>
            <a:r>
              <a:rPr lang="ja-JP" altLang="en-US" sz="2400" dirty="0"/>
              <a:t>・不審な認証画面に注意しましょう</a:t>
            </a:r>
            <a:endParaRPr kumimoji="1" lang="en-US" altLang="ja-JP" sz="2400" dirty="0"/>
          </a:p>
          <a:p>
            <a:r>
              <a:rPr lang="ja-JP" altLang="en-US" sz="2400" dirty="0"/>
              <a:t>・</a:t>
            </a:r>
            <a:r>
              <a:rPr lang="en-US" altLang="ja-JP" sz="2400" dirty="0"/>
              <a:t>【</a:t>
            </a:r>
            <a:r>
              <a:rPr lang="ja-JP" altLang="en-US" sz="2400" dirty="0"/>
              <a:t>急増</a:t>
            </a:r>
            <a:r>
              <a:rPr lang="en-US" altLang="ja-JP" sz="2400" dirty="0"/>
              <a:t>】</a:t>
            </a:r>
            <a:r>
              <a:rPr lang="ja-JP" altLang="en-US" sz="2400" dirty="0"/>
              <a:t>ウイルス感染→「電子マネー購入して」は詐欺</a:t>
            </a:r>
            <a:endParaRPr lang="en-US" altLang="ja-JP" sz="2400" dirty="0"/>
          </a:p>
          <a:p>
            <a:r>
              <a:rPr lang="ja-JP" altLang="en-US" sz="2400" dirty="0"/>
              <a:t>・守山市内　集団登校中の児童への声掛け事案発生</a:t>
            </a:r>
            <a:endParaRPr kumimoji="1" lang="ja-JP" altLang="en-US" sz="2400" dirty="0"/>
          </a:p>
        </p:txBody>
      </p:sp>
      <p:sp>
        <p:nvSpPr>
          <p:cNvPr id="17" name="吹き出し: 角を丸めた四角形 16">
            <a:extLst>
              <a:ext uri="{FF2B5EF4-FFF2-40B4-BE49-F238E27FC236}">
                <a16:creationId xmlns:a16="http://schemas.microsoft.com/office/drawing/2014/main" id="{3920F8B4-E0E9-408D-A76E-23ADFC78AF04}"/>
              </a:ext>
            </a:extLst>
          </p:cNvPr>
          <p:cNvSpPr/>
          <p:nvPr/>
        </p:nvSpPr>
        <p:spPr>
          <a:xfrm>
            <a:off x="4401701" y="1228087"/>
            <a:ext cx="7133859" cy="1180987"/>
          </a:xfrm>
          <a:prstGeom prst="wedgeRoundRectCallout">
            <a:avLst>
              <a:gd name="adj1" fmla="val -63194"/>
              <a:gd name="adj2" fmla="val 5678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r>
              <a:rPr lang="ja-JP" altLang="en-US" sz="2800" b="1" dirty="0">
                <a:solidFill>
                  <a:srgbClr val="FF0000"/>
                </a:solidFill>
              </a:rPr>
              <a:t>滋賀県に特化した</a:t>
            </a:r>
            <a:r>
              <a:rPr kumimoji="1" lang="ja-JP" altLang="en-US" sz="2800" dirty="0"/>
              <a:t>防犯情報を余すことなく、</a:t>
            </a:r>
            <a:endParaRPr kumimoji="1" lang="en-US" altLang="ja-JP" sz="2800" dirty="0"/>
          </a:p>
          <a:p>
            <a:r>
              <a:rPr kumimoji="1" lang="ja-JP" altLang="en-US" sz="2800" dirty="0"/>
              <a:t>タイムリーに</a:t>
            </a:r>
            <a:r>
              <a:rPr kumimoji="1" lang="ja-JP" altLang="en-US" sz="3600" dirty="0">
                <a:latin typeface="HGP創英角ﾎﾟｯﾌﾟ体" panose="040B0A00000000000000" pitchFamily="50" charset="-128"/>
                <a:ea typeface="HGP創英角ﾎﾟｯﾌﾟ体" panose="040B0A00000000000000" pitchFamily="50" charset="-128"/>
              </a:rPr>
              <a:t>プッシュ通知</a:t>
            </a:r>
            <a:r>
              <a:rPr kumimoji="1" lang="ja-JP" altLang="en-US" sz="2800" dirty="0"/>
              <a:t>でお知らせ</a:t>
            </a:r>
          </a:p>
        </p:txBody>
      </p:sp>
      <p:sp>
        <p:nvSpPr>
          <p:cNvPr id="19" name="四角形: 角度付き 18">
            <a:extLst>
              <a:ext uri="{FF2B5EF4-FFF2-40B4-BE49-F238E27FC236}">
                <a16:creationId xmlns:a16="http://schemas.microsoft.com/office/drawing/2014/main" id="{8B0F26D7-4169-4987-98FF-D0838C4FFA3A}"/>
              </a:ext>
            </a:extLst>
          </p:cNvPr>
          <p:cNvSpPr/>
          <p:nvPr/>
        </p:nvSpPr>
        <p:spPr>
          <a:xfrm>
            <a:off x="3516294" y="2701255"/>
            <a:ext cx="4773336" cy="461596"/>
          </a:xfrm>
          <a:prstGeom prst="bevel">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ja-JP" altLang="en-US" sz="2800" dirty="0"/>
              <a:t>過去の「お知らせ」</a:t>
            </a:r>
            <a:endParaRPr kumimoji="1" lang="ja-JP" altLang="en-US" sz="2800" dirty="0"/>
          </a:p>
        </p:txBody>
      </p:sp>
      <p:sp>
        <p:nvSpPr>
          <p:cNvPr id="20" name="スクロール: 横 19">
            <a:extLst>
              <a:ext uri="{FF2B5EF4-FFF2-40B4-BE49-F238E27FC236}">
                <a16:creationId xmlns:a16="http://schemas.microsoft.com/office/drawing/2014/main" id="{9836DA3A-7F76-4548-B55E-B167F4C527C8}"/>
              </a:ext>
            </a:extLst>
          </p:cNvPr>
          <p:cNvSpPr/>
          <p:nvPr/>
        </p:nvSpPr>
        <p:spPr>
          <a:xfrm>
            <a:off x="341430" y="490660"/>
            <a:ext cx="4060271" cy="703871"/>
          </a:xfrm>
          <a:prstGeom prst="horizontalScroll">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ja-JP" altLang="en-US" sz="3600" dirty="0"/>
              <a:t>ピックアップ</a:t>
            </a:r>
          </a:p>
        </p:txBody>
      </p:sp>
    </p:spTree>
    <p:extLst>
      <p:ext uri="{BB962C8B-B14F-4D97-AF65-F5344CB8AC3E}">
        <p14:creationId xmlns:p14="http://schemas.microsoft.com/office/powerpoint/2010/main" val="22896797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16AE686F-2D72-42AE-B34E-E809CF60AC53}"/>
              </a:ext>
            </a:extLst>
          </p:cNvPr>
          <p:cNvPicPr>
            <a:picLocks noChangeAspect="1"/>
          </p:cNvPicPr>
          <p:nvPr/>
        </p:nvPicPr>
        <p:blipFill rotWithShape="1">
          <a:blip r:embed="rId2">
            <a:extLst>
              <a:ext uri="{28A0092B-C50C-407E-A947-70E740481C1C}">
                <a14:useLocalDpi xmlns:a14="http://schemas.microsoft.com/office/drawing/2010/main" val="0"/>
              </a:ext>
            </a:extLst>
          </a:blip>
          <a:srcRect t="3479" b="19034"/>
          <a:stretch/>
        </p:blipFill>
        <p:spPr>
          <a:xfrm>
            <a:off x="1397163" y="410212"/>
            <a:ext cx="4230055" cy="58300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図 2">
            <a:extLst>
              <a:ext uri="{FF2B5EF4-FFF2-40B4-BE49-F238E27FC236}">
                <a16:creationId xmlns:a16="http://schemas.microsoft.com/office/drawing/2014/main" id="{859C65E9-CBA6-4706-80F6-16E68E2D5653}"/>
              </a:ext>
            </a:extLst>
          </p:cNvPr>
          <p:cNvPicPr>
            <a:picLocks noChangeAspect="1"/>
          </p:cNvPicPr>
          <p:nvPr/>
        </p:nvPicPr>
        <p:blipFill rotWithShape="1">
          <a:blip r:embed="rId3">
            <a:extLst>
              <a:ext uri="{28A0092B-C50C-407E-A947-70E740481C1C}">
                <a14:useLocalDpi xmlns:a14="http://schemas.microsoft.com/office/drawing/2010/main" val="0"/>
              </a:ext>
            </a:extLst>
          </a:blip>
          <a:srcRect t="9664" b="8351"/>
          <a:stretch/>
        </p:blipFill>
        <p:spPr>
          <a:xfrm>
            <a:off x="6368599" y="410212"/>
            <a:ext cx="4050527" cy="59066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606826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四角形: 角を丸くする 3">
            <a:extLst>
              <a:ext uri="{FF2B5EF4-FFF2-40B4-BE49-F238E27FC236}">
                <a16:creationId xmlns:a16="http://schemas.microsoft.com/office/drawing/2014/main" id="{E42B1124-A7E2-40DE-BAC9-D9454541A6FD}"/>
              </a:ext>
            </a:extLst>
          </p:cNvPr>
          <p:cNvSpPr/>
          <p:nvPr/>
        </p:nvSpPr>
        <p:spPr>
          <a:xfrm>
            <a:off x="521088" y="1353970"/>
            <a:ext cx="3849576" cy="3083806"/>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600" dirty="0">
                <a:latin typeface="UD デジタル 教科書体 NK-B" panose="02020700000000000000" pitchFamily="18" charset="-128"/>
                <a:ea typeface="UD デジタル 教科書体 NK-B" panose="02020700000000000000" pitchFamily="18" charset="-128"/>
              </a:rPr>
              <a:t>防犯ブザー</a:t>
            </a:r>
            <a:r>
              <a:rPr kumimoji="1" lang="ja-JP" altLang="en-US" sz="3600" dirty="0">
                <a:latin typeface="UD デジタル 教科書体 NK-B" panose="02020700000000000000" pitchFamily="18" charset="-128"/>
                <a:ea typeface="UD デジタル 教科書体 NK-B" panose="02020700000000000000" pitchFamily="18" charset="-128"/>
              </a:rPr>
              <a:t>機能</a:t>
            </a:r>
            <a:endParaRPr kumimoji="1" lang="en-US" altLang="ja-JP" sz="3600" dirty="0">
              <a:latin typeface="UD デジタル 教科書体 NK-B" panose="02020700000000000000" pitchFamily="18" charset="-128"/>
              <a:ea typeface="UD デジタル 教科書体 NK-B" panose="02020700000000000000" pitchFamily="18" charset="-128"/>
            </a:endParaRPr>
          </a:p>
          <a:p>
            <a:pPr algn="ctr"/>
            <a:endParaRPr lang="en-US" altLang="ja-JP" sz="3600" dirty="0">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latin typeface="UD デジタル 教科書体 NK-B" panose="02020700000000000000" pitchFamily="18" charset="-128"/>
              <a:ea typeface="UD デジタル 教科書体 NK-B" panose="02020700000000000000" pitchFamily="18" charset="-128"/>
            </a:endParaRPr>
          </a:p>
        </p:txBody>
      </p:sp>
      <p:pic>
        <p:nvPicPr>
          <p:cNvPr id="6" name="図 5">
            <a:extLst>
              <a:ext uri="{FF2B5EF4-FFF2-40B4-BE49-F238E27FC236}">
                <a16:creationId xmlns:a16="http://schemas.microsoft.com/office/drawing/2014/main" id="{4426BEEC-756A-4B4B-8E0F-12C6E184FBCA}"/>
              </a:ext>
            </a:extLst>
          </p:cNvPr>
          <p:cNvPicPr>
            <a:picLocks noChangeAspect="1"/>
          </p:cNvPicPr>
          <p:nvPr/>
        </p:nvPicPr>
        <p:blipFill rotWithShape="1">
          <a:blip r:embed="rId2">
            <a:extLst>
              <a:ext uri="{28A0092B-C50C-407E-A947-70E740481C1C}">
                <a14:useLocalDpi xmlns:a14="http://schemas.microsoft.com/office/drawing/2010/main" val="0"/>
              </a:ext>
            </a:extLst>
          </a:blip>
          <a:srcRect r="6598"/>
          <a:stretch/>
        </p:blipFill>
        <p:spPr>
          <a:xfrm>
            <a:off x="1255790" y="2411389"/>
            <a:ext cx="2008596" cy="3687408"/>
          </a:xfrm>
          <a:prstGeom prst="rect">
            <a:avLst/>
          </a:prstGeom>
        </p:spPr>
      </p:pic>
      <p:sp>
        <p:nvSpPr>
          <p:cNvPr id="7" name="テキスト ボックス 6">
            <a:extLst>
              <a:ext uri="{FF2B5EF4-FFF2-40B4-BE49-F238E27FC236}">
                <a16:creationId xmlns:a16="http://schemas.microsoft.com/office/drawing/2014/main" id="{CEC8EF02-6D1F-4A96-ACE5-41DB2AA506A2}"/>
              </a:ext>
            </a:extLst>
          </p:cNvPr>
          <p:cNvSpPr txBox="1"/>
          <p:nvPr/>
        </p:nvSpPr>
        <p:spPr>
          <a:xfrm>
            <a:off x="4613944" y="1280046"/>
            <a:ext cx="7066256" cy="3231654"/>
          </a:xfrm>
          <a:prstGeom prst="rect">
            <a:avLst/>
          </a:prstGeom>
          <a:noFill/>
        </p:spPr>
        <p:txBody>
          <a:bodyPr wrap="square" rtlCol="0">
            <a:spAutoFit/>
          </a:bodyPr>
          <a:lstStyle/>
          <a:p>
            <a:r>
              <a:rPr kumimoji="1" lang="ja-JP" altLang="en-US" sz="4000" dirty="0"/>
              <a:t>　親子等であらかじめ位置情報のペアリングをしておくと、ブザーが押された場合、</a:t>
            </a:r>
            <a:r>
              <a:rPr kumimoji="1" lang="ja-JP" altLang="en-US" sz="4800" dirty="0">
                <a:latin typeface="HGP創英角ﾎﾟｯﾌﾟ体" panose="040B0A00000000000000" pitchFamily="50" charset="-128"/>
                <a:ea typeface="HGP創英角ﾎﾟｯﾌﾟ体" panose="040B0A00000000000000" pitchFamily="50" charset="-128"/>
              </a:rPr>
              <a:t>位置情報とともに通知</a:t>
            </a:r>
            <a:endParaRPr kumimoji="1" lang="en-US" altLang="ja-JP" sz="4800" dirty="0">
              <a:latin typeface="HGP創英角ﾎﾟｯﾌﾟ体" panose="040B0A00000000000000" pitchFamily="50" charset="-128"/>
              <a:ea typeface="HGP創英角ﾎﾟｯﾌﾟ体" panose="040B0A00000000000000" pitchFamily="50" charset="-128"/>
            </a:endParaRPr>
          </a:p>
          <a:p>
            <a:endParaRPr kumimoji="1" lang="en-US" altLang="ja-JP" sz="2800" dirty="0"/>
          </a:p>
        </p:txBody>
      </p:sp>
      <p:sp>
        <p:nvSpPr>
          <p:cNvPr id="8" name="スクロール: 横 7">
            <a:extLst>
              <a:ext uri="{FF2B5EF4-FFF2-40B4-BE49-F238E27FC236}">
                <a16:creationId xmlns:a16="http://schemas.microsoft.com/office/drawing/2014/main" id="{8F51E727-3762-4DDA-A5C2-2C7AF83173E4}"/>
              </a:ext>
            </a:extLst>
          </p:cNvPr>
          <p:cNvSpPr/>
          <p:nvPr/>
        </p:nvSpPr>
        <p:spPr>
          <a:xfrm>
            <a:off x="553673" y="461394"/>
            <a:ext cx="4060271" cy="703871"/>
          </a:xfrm>
          <a:prstGeom prst="horizontalScroll">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ja-JP" altLang="en-US" sz="3600" dirty="0"/>
              <a:t>ピックアップ</a:t>
            </a:r>
          </a:p>
        </p:txBody>
      </p:sp>
      <p:pic>
        <p:nvPicPr>
          <p:cNvPr id="14" name="図 13">
            <a:extLst>
              <a:ext uri="{FF2B5EF4-FFF2-40B4-BE49-F238E27FC236}">
                <a16:creationId xmlns:a16="http://schemas.microsoft.com/office/drawing/2014/main" id="{A4623579-5D65-428B-A8F4-E4568D844D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1780" y="4103451"/>
            <a:ext cx="2194881" cy="1995346"/>
          </a:xfrm>
          <a:prstGeom prst="rect">
            <a:avLst/>
          </a:prstGeom>
        </p:spPr>
      </p:pic>
      <p:sp>
        <p:nvSpPr>
          <p:cNvPr id="15" name="星: 10 pt 14">
            <a:extLst>
              <a:ext uri="{FF2B5EF4-FFF2-40B4-BE49-F238E27FC236}">
                <a16:creationId xmlns:a16="http://schemas.microsoft.com/office/drawing/2014/main" id="{73FAFC57-7963-46EE-9741-2BA04767B832}"/>
              </a:ext>
            </a:extLst>
          </p:cNvPr>
          <p:cNvSpPr/>
          <p:nvPr/>
        </p:nvSpPr>
        <p:spPr>
          <a:xfrm>
            <a:off x="6262381" y="4437776"/>
            <a:ext cx="2625754" cy="1798320"/>
          </a:xfrm>
          <a:prstGeom prst="star10">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ja-JP" altLang="en-US" sz="2400" dirty="0">
                <a:solidFill>
                  <a:srgbClr val="FF0000"/>
                </a:solidFill>
                <a:latin typeface="HGP創英角ﾎﾟｯﾌﾟ体" panose="040B0A00000000000000" pitchFamily="50" charset="-128"/>
                <a:ea typeface="HGP創英角ﾎﾟｯﾌﾟ体" panose="040B0A00000000000000" pitchFamily="50" charset="-128"/>
              </a:rPr>
              <a:t>アプリから</a:t>
            </a:r>
            <a:endParaRPr lang="en-US" altLang="ja-JP" sz="2400" dirty="0">
              <a:solidFill>
                <a:srgbClr val="FF0000"/>
              </a:solidFill>
              <a:latin typeface="HGP創英角ﾎﾟｯﾌﾟ体" panose="040B0A00000000000000" pitchFamily="50" charset="-128"/>
              <a:ea typeface="HGP創英角ﾎﾟｯﾌﾟ体" panose="040B0A00000000000000" pitchFamily="50" charset="-128"/>
            </a:endParaRPr>
          </a:p>
          <a:p>
            <a:pPr algn="ctr"/>
            <a:r>
              <a:rPr lang="ja-JP" altLang="en-US" sz="2400" dirty="0">
                <a:solidFill>
                  <a:srgbClr val="FF0000"/>
                </a:solidFill>
                <a:latin typeface="HGP創英角ﾎﾟｯﾌﾟ体" panose="040B0A00000000000000" pitchFamily="50" charset="-128"/>
                <a:ea typeface="HGP創英角ﾎﾟｯﾌﾟ体" panose="040B0A00000000000000" pitchFamily="50" charset="-128"/>
              </a:rPr>
              <a:t>１１０番通報</a:t>
            </a:r>
            <a:endParaRPr lang="en-US" altLang="ja-JP" sz="2400" dirty="0">
              <a:solidFill>
                <a:srgbClr val="FF0000"/>
              </a:solidFill>
              <a:latin typeface="HGP創英角ﾎﾟｯﾌﾟ体" panose="040B0A00000000000000" pitchFamily="50" charset="-128"/>
              <a:ea typeface="HGP創英角ﾎﾟｯﾌﾟ体" panose="040B0A00000000000000" pitchFamily="50" charset="-128"/>
            </a:endParaRPr>
          </a:p>
          <a:p>
            <a:pPr algn="ctr"/>
            <a:r>
              <a:rPr lang="ja-JP" altLang="en-US" sz="2400" dirty="0">
                <a:solidFill>
                  <a:srgbClr val="FF0000"/>
                </a:solidFill>
                <a:latin typeface="HGP創英角ﾎﾟｯﾌﾟ体" panose="040B0A00000000000000" pitchFamily="50" charset="-128"/>
                <a:ea typeface="HGP創英角ﾎﾟｯﾌﾟ体" panose="040B0A00000000000000" pitchFamily="50" charset="-128"/>
              </a:rPr>
              <a:t>も可能</a:t>
            </a:r>
            <a:endParaRPr kumimoji="1" lang="ja-JP" altLang="en-US" sz="2400"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3" name="吹き出し: 四角形 2">
            <a:extLst>
              <a:ext uri="{FF2B5EF4-FFF2-40B4-BE49-F238E27FC236}">
                <a16:creationId xmlns:a16="http://schemas.microsoft.com/office/drawing/2014/main" id="{A2941674-08F9-44F7-84EB-40DED67E065E}"/>
              </a:ext>
            </a:extLst>
          </p:cNvPr>
          <p:cNvSpPr/>
          <p:nvPr/>
        </p:nvSpPr>
        <p:spPr>
          <a:xfrm>
            <a:off x="3389151" y="4730665"/>
            <a:ext cx="2449586" cy="847289"/>
          </a:xfrm>
          <a:prstGeom prst="wedgeRectCallout">
            <a:avLst>
              <a:gd name="adj1" fmla="val -67072"/>
              <a:gd name="adj2" fmla="val -4706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ln w="0"/>
                <a:solidFill>
                  <a:schemeClr val="tx1"/>
                </a:solidFill>
                <a:effectLst>
                  <a:outerShdw blurRad="38100" dist="19050" dir="2700000" algn="tl" rotWithShape="0">
                    <a:schemeClr val="dk1">
                      <a:alpha val="40000"/>
                    </a:schemeClr>
                  </a:outerShdw>
                </a:effectLst>
              </a:rPr>
              <a:t>位置を知らせて</a:t>
            </a:r>
            <a:endParaRPr kumimoji="1" lang="en-US" altLang="ja-JP" sz="2400" dirty="0">
              <a:ln w="0"/>
              <a:solidFill>
                <a:schemeClr val="tx1"/>
              </a:solidFill>
              <a:effectLst>
                <a:outerShdw blurRad="38100" dist="19050" dir="2700000" algn="tl" rotWithShape="0">
                  <a:schemeClr val="dk1">
                    <a:alpha val="40000"/>
                  </a:schemeClr>
                </a:outerShdw>
              </a:effectLst>
            </a:endParaRPr>
          </a:p>
          <a:p>
            <a:pPr algn="ctr"/>
            <a:r>
              <a:rPr kumimoji="1" lang="ja-JP" altLang="en-US" sz="2400" dirty="0">
                <a:ln w="0"/>
                <a:solidFill>
                  <a:schemeClr val="tx1"/>
                </a:solidFill>
                <a:effectLst>
                  <a:outerShdw blurRad="38100" dist="19050" dir="2700000" algn="tl" rotWithShape="0">
                    <a:schemeClr val="dk1">
                      <a:alpha val="40000"/>
                    </a:schemeClr>
                  </a:outerShdw>
                </a:effectLst>
              </a:rPr>
              <a:t>助けを求めます</a:t>
            </a:r>
          </a:p>
        </p:txBody>
      </p:sp>
    </p:spTree>
    <p:extLst>
      <p:ext uri="{BB962C8B-B14F-4D97-AF65-F5344CB8AC3E}">
        <p14:creationId xmlns:p14="http://schemas.microsoft.com/office/powerpoint/2010/main" val="4452171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17541E26-C3F4-42B1-96C9-8E07DBC3C062}"/>
              </a:ext>
            </a:extLst>
          </p:cNvPr>
          <p:cNvPicPr>
            <a:picLocks noChangeAspect="1"/>
          </p:cNvPicPr>
          <p:nvPr/>
        </p:nvPicPr>
        <p:blipFill rotWithShape="1">
          <a:blip r:embed="rId2">
            <a:extLst>
              <a:ext uri="{28A0092B-C50C-407E-A947-70E740481C1C}">
                <a14:useLocalDpi xmlns:a14="http://schemas.microsoft.com/office/drawing/2010/main" val="0"/>
              </a:ext>
            </a:extLst>
          </a:blip>
          <a:srcRect t="4188"/>
          <a:stretch/>
        </p:blipFill>
        <p:spPr>
          <a:xfrm>
            <a:off x="1020418" y="1470990"/>
            <a:ext cx="2695193" cy="4590773"/>
          </a:xfrm>
          <a:prstGeom prst="rect">
            <a:avLst/>
          </a:prstGeom>
        </p:spPr>
      </p:pic>
      <p:pic>
        <p:nvPicPr>
          <p:cNvPr id="7" name="図 6">
            <a:extLst>
              <a:ext uri="{FF2B5EF4-FFF2-40B4-BE49-F238E27FC236}">
                <a16:creationId xmlns:a16="http://schemas.microsoft.com/office/drawing/2014/main" id="{E8F14FBF-AB48-48C7-925B-1595BCF8E5E0}"/>
              </a:ext>
            </a:extLst>
          </p:cNvPr>
          <p:cNvPicPr>
            <a:picLocks noChangeAspect="1"/>
          </p:cNvPicPr>
          <p:nvPr/>
        </p:nvPicPr>
        <p:blipFill rotWithShape="1">
          <a:blip r:embed="rId3">
            <a:extLst>
              <a:ext uri="{28A0092B-C50C-407E-A947-70E740481C1C}">
                <a14:useLocalDpi xmlns:a14="http://schemas.microsoft.com/office/drawing/2010/main" val="0"/>
              </a:ext>
            </a:extLst>
          </a:blip>
          <a:srcRect t="3672"/>
          <a:stretch/>
        </p:blipFill>
        <p:spPr>
          <a:xfrm>
            <a:off x="4534706" y="1495552"/>
            <a:ext cx="2872938" cy="4922385"/>
          </a:xfrm>
          <a:prstGeom prst="rect">
            <a:avLst/>
          </a:prstGeom>
        </p:spPr>
      </p:pic>
      <p:pic>
        <p:nvPicPr>
          <p:cNvPr id="9" name="図 8">
            <a:extLst>
              <a:ext uri="{FF2B5EF4-FFF2-40B4-BE49-F238E27FC236}">
                <a16:creationId xmlns:a16="http://schemas.microsoft.com/office/drawing/2014/main" id="{D38C6626-7C6B-4C82-8C28-59939F37F6F2}"/>
              </a:ext>
            </a:extLst>
          </p:cNvPr>
          <p:cNvPicPr>
            <a:picLocks noChangeAspect="1"/>
          </p:cNvPicPr>
          <p:nvPr/>
        </p:nvPicPr>
        <p:blipFill rotWithShape="1">
          <a:blip r:embed="rId4">
            <a:extLst>
              <a:ext uri="{28A0092B-C50C-407E-A947-70E740481C1C}">
                <a14:useLocalDpi xmlns:a14="http://schemas.microsoft.com/office/drawing/2010/main" val="0"/>
              </a:ext>
            </a:extLst>
          </a:blip>
          <a:srcRect l="5319" t="6775" r="4631" b="4734"/>
          <a:stretch/>
        </p:blipFill>
        <p:spPr>
          <a:xfrm>
            <a:off x="7597093" y="394651"/>
            <a:ext cx="3472070" cy="6068698"/>
          </a:xfrm>
          <a:prstGeom prst="rect">
            <a:avLst/>
          </a:prstGeom>
        </p:spPr>
      </p:pic>
      <p:sp>
        <p:nvSpPr>
          <p:cNvPr id="10" name="スクロール: 横 9">
            <a:extLst>
              <a:ext uri="{FF2B5EF4-FFF2-40B4-BE49-F238E27FC236}">
                <a16:creationId xmlns:a16="http://schemas.microsoft.com/office/drawing/2014/main" id="{5723A9D1-62D7-48A3-B9FC-EAE37069CC1F}"/>
              </a:ext>
            </a:extLst>
          </p:cNvPr>
          <p:cNvSpPr/>
          <p:nvPr/>
        </p:nvSpPr>
        <p:spPr>
          <a:xfrm>
            <a:off x="284986" y="223050"/>
            <a:ext cx="4060271" cy="703871"/>
          </a:xfrm>
          <a:prstGeom prst="horizontalScroll">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ja-JP" altLang="en-US" sz="3600" dirty="0"/>
              <a:t>ピックアップ</a:t>
            </a:r>
          </a:p>
        </p:txBody>
      </p:sp>
      <p:sp>
        <p:nvSpPr>
          <p:cNvPr id="11" name="テキスト ボックス 10">
            <a:extLst>
              <a:ext uri="{FF2B5EF4-FFF2-40B4-BE49-F238E27FC236}">
                <a16:creationId xmlns:a16="http://schemas.microsoft.com/office/drawing/2014/main" id="{A386D8C1-3D10-4438-93BA-805FE236C377}"/>
              </a:ext>
            </a:extLst>
          </p:cNvPr>
          <p:cNvSpPr txBox="1"/>
          <p:nvPr/>
        </p:nvSpPr>
        <p:spPr>
          <a:xfrm>
            <a:off x="631979" y="947770"/>
            <a:ext cx="3472070" cy="523220"/>
          </a:xfrm>
          <a:prstGeom prst="rect">
            <a:avLst/>
          </a:prstGeom>
          <a:noFill/>
        </p:spPr>
        <p:txBody>
          <a:bodyPr wrap="square" rtlCol="0">
            <a:spAutoFit/>
          </a:bodyPr>
          <a:lstStyle/>
          <a:p>
            <a:r>
              <a:rPr kumimoji="1" lang="ja-JP" altLang="en-US" sz="2800" dirty="0"/>
              <a:t>交通事故発生マップ</a:t>
            </a:r>
          </a:p>
        </p:txBody>
      </p:sp>
      <p:sp>
        <p:nvSpPr>
          <p:cNvPr id="12" name="テキスト ボックス 11">
            <a:extLst>
              <a:ext uri="{FF2B5EF4-FFF2-40B4-BE49-F238E27FC236}">
                <a16:creationId xmlns:a16="http://schemas.microsoft.com/office/drawing/2014/main" id="{7E025008-8475-409A-8E73-08E803BCC299}"/>
              </a:ext>
            </a:extLst>
          </p:cNvPr>
          <p:cNvSpPr txBox="1"/>
          <p:nvPr/>
        </p:nvSpPr>
        <p:spPr>
          <a:xfrm>
            <a:off x="4219883" y="926921"/>
            <a:ext cx="3472070" cy="523220"/>
          </a:xfrm>
          <a:prstGeom prst="rect">
            <a:avLst/>
          </a:prstGeom>
          <a:noFill/>
        </p:spPr>
        <p:txBody>
          <a:bodyPr wrap="square" rtlCol="0">
            <a:spAutoFit/>
          </a:bodyPr>
          <a:lstStyle/>
          <a:p>
            <a:pPr algn="ctr"/>
            <a:r>
              <a:rPr lang="ja-JP" altLang="en-US" sz="2800" dirty="0"/>
              <a:t>不審者情報</a:t>
            </a:r>
            <a:r>
              <a:rPr kumimoji="1" lang="ja-JP" altLang="en-US" sz="2800" dirty="0"/>
              <a:t>マップ</a:t>
            </a:r>
          </a:p>
        </p:txBody>
      </p:sp>
      <p:sp>
        <p:nvSpPr>
          <p:cNvPr id="13" name="楕円 12">
            <a:extLst>
              <a:ext uri="{FF2B5EF4-FFF2-40B4-BE49-F238E27FC236}">
                <a16:creationId xmlns:a16="http://schemas.microsoft.com/office/drawing/2014/main" id="{A695E205-71D0-48D2-9A25-7688AFFBA3A4}"/>
              </a:ext>
            </a:extLst>
          </p:cNvPr>
          <p:cNvSpPr/>
          <p:nvPr/>
        </p:nvSpPr>
        <p:spPr>
          <a:xfrm>
            <a:off x="6109252" y="3336236"/>
            <a:ext cx="596347" cy="51683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3016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5F6AB02-1207-48E9-9810-553A6CE8F124}"/>
              </a:ext>
            </a:extLst>
          </p:cNvPr>
          <p:cNvSpPr txBox="1"/>
          <p:nvPr/>
        </p:nvSpPr>
        <p:spPr>
          <a:xfrm>
            <a:off x="819326" y="2441196"/>
            <a:ext cx="10268124" cy="3416320"/>
          </a:xfrm>
          <a:prstGeom prst="rect">
            <a:avLst/>
          </a:prstGeom>
          <a:noFill/>
        </p:spPr>
        <p:txBody>
          <a:bodyPr wrap="square" rtlCol="0">
            <a:spAutoFit/>
          </a:bodyPr>
          <a:lstStyle/>
          <a:p>
            <a:r>
              <a:rPr kumimoji="1" lang="en-US" altLang="ja-JP" sz="2400" dirty="0">
                <a:latin typeface="BIZ UDPゴシック" panose="020B0400000000000000" pitchFamily="50" charset="-128"/>
                <a:ea typeface="BIZ UDPゴシック" panose="020B0400000000000000" pitchFamily="50" charset="-128"/>
              </a:rPr>
              <a:t>【</a:t>
            </a:r>
            <a:r>
              <a:rPr kumimoji="1" lang="ja-JP" altLang="en-US" sz="2400" dirty="0">
                <a:latin typeface="BIZ UDPゴシック" panose="020B0400000000000000" pitchFamily="50" charset="-128"/>
                <a:ea typeface="BIZ UDPゴシック" panose="020B0400000000000000" pitchFamily="50" charset="-128"/>
              </a:rPr>
              <a:t>アポ電見破り</a:t>
            </a:r>
            <a:r>
              <a:rPr kumimoji="1" lang="en-US" altLang="ja-JP" sz="2400" dirty="0">
                <a:latin typeface="BIZ UDPゴシック" panose="020B0400000000000000" pitchFamily="50" charset="-128"/>
                <a:ea typeface="BIZ UDPゴシック" panose="020B0400000000000000" pitchFamily="50" charset="-128"/>
              </a:rPr>
              <a:t>】</a:t>
            </a:r>
          </a:p>
          <a:p>
            <a:r>
              <a:rPr kumimoji="1" lang="ja-JP" altLang="en-US" sz="2400" dirty="0">
                <a:latin typeface="BIZ UDPゴシック" panose="020B0400000000000000" pitchFamily="50" charset="-128"/>
                <a:ea typeface="BIZ UDPゴシック" panose="020B0400000000000000" pitchFamily="50" charset="-128"/>
              </a:rPr>
              <a:t>　ぽけっとポリスの「お知らせ」を時々みていました。</a:t>
            </a:r>
            <a:endParaRPr kumimoji="1" lang="en-US" altLang="ja-JP" sz="2400" dirty="0">
              <a:latin typeface="BIZ UDPゴシック" panose="020B0400000000000000" pitchFamily="50" charset="-128"/>
              <a:ea typeface="BIZ UDPゴシック" panose="020B0400000000000000" pitchFamily="50" charset="-128"/>
            </a:endParaRPr>
          </a:p>
          <a:p>
            <a:r>
              <a:rPr lang="ja-JP" altLang="en-US" sz="2400" dirty="0">
                <a:latin typeface="BIZ UDPゴシック" panose="020B0400000000000000" pitchFamily="50" charset="-128"/>
                <a:ea typeface="BIZ UDPゴシック" panose="020B0400000000000000" pitchFamily="50" charset="-128"/>
              </a:rPr>
              <a:t>　すると、まったく同じ内容の電話がかかってきたので、</a:t>
            </a:r>
            <a:r>
              <a:rPr lang="ja-JP" altLang="en-US" sz="2400" dirty="0">
                <a:solidFill>
                  <a:srgbClr val="FF0000"/>
                </a:solidFill>
                <a:latin typeface="BIZ UDPゴシック" panose="020B0400000000000000" pitchFamily="50" charset="-128"/>
                <a:ea typeface="BIZ UDPゴシック" panose="020B0400000000000000" pitchFamily="50" charset="-128"/>
              </a:rPr>
              <a:t>すぐに詐欺だと見破ることができました。</a:t>
            </a:r>
            <a:endParaRPr lang="en-US" altLang="ja-JP" sz="2400" dirty="0">
              <a:solidFill>
                <a:srgbClr val="FF0000"/>
              </a:solidFill>
              <a:latin typeface="BIZ UDPゴシック" panose="020B0400000000000000" pitchFamily="50" charset="-128"/>
              <a:ea typeface="BIZ UDPゴシック" panose="020B0400000000000000" pitchFamily="50" charset="-128"/>
            </a:endParaRPr>
          </a:p>
          <a:p>
            <a:endParaRPr kumimoji="1" lang="en-US" altLang="ja-JP" sz="2400" dirty="0">
              <a:latin typeface="BIZ UDPゴシック" panose="020B0400000000000000" pitchFamily="50" charset="-128"/>
              <a:ea typeface="BIZ UDPゴシック" panose="020B0400000000000000" pitchFamily="50" charset="-128"/>
            </a:endParaRPr>
          </a:p>
          <a:p>
            <a:r>
              <a:rPr lang="en-US" altLang="ja-JP" sz="2400" dirty="0">
                <a:latin typeface="BIZ UDPゴシック" panose="020B0400000000000000" pitchFamily="50" charset="-128"/>
                <a:ea typeface="BIZ UDPゴシック" panose="020B0400000000000000" pitchFamily="50" charset="-128"/>
              </a:rPr>
              <a:t>【</a:t>
            </a:r>
            <a:r>
              <a:rPr lang="ja-JP" altLang="en-US" sz="2400" dirty="0">
                <a:latin typeface="BIZ UDPゴシック" panose="020B0400000000000000" pitchFamily="50" charset="-128"/>
                <a:ea typeface="BIZ UDPゴシック" panose="020B0400000000000000" pitchFamily="50" charset="-128"/>
              </a:rPr>
              <a:t>サポート詐欺回避</a:t>
            </a:r>
            <a:r>
              <a:rPr lang="en-US" altLang="ja-JP" sz="2400" dirty="0">
                <a:latin typeface="BIZ UDPゴシック" panose="020B0400000000000000" pitchFamily="50" charset="-128"/>
                <a:ea typeface="BIZ UDPゴシック" panose="020B0400000000000000" pitchFamily="50" charset="-128"/>
              </a:rPr>
              <a:t>】</a:t>
            </a:r>
          </a:p>
          <a:p>
            <a:r>
              <a:rPr kumimoji="1" lang="ja-JP" altLang="en-US" sz="2400" dirty="0">
                <a:latin typeface="BIZ UDPゴシック" panose="020B0400000000000000" pitchFamily="50" charset="-128"/>
                <a:ea typeface="BIZ UDPゴシック" panose="020B0400000000000000" pitchFamily="50" charset="-128"/>
              </a:rPr>
              <a:t>　パソコンの画面にいきなり「ウイルス感染」という表示がでてきました。</a:t>
            </a:r>
            <a:endParaRPr kumimoji="1" lang="en-US" altLang="ja-JP" sz="2400" dirty="0">
              <a:latin typeface="BIZ UDPゴシック" panose="020B0400000000000000" pitchFamily="50" charset="-128"/>
              <a:ea typeface="BIZ UDPゴシック" panose="020B0400000000000000" pitchFamily="50" charset="-128"/>
            </a:endParaRPr>
          </a:p>
          <a:p>
            <a:r>
              <a:rPr lang="ja-JP" altLang="en-US" sz="2400" dirty="0">
                <a:latin typeface="BIZ UDPゴシック" panose="020B0400000000000000" pitchFamily="50" charset="-128"/>
                <a:ea typeface="BIZ UDPゴシック" panose="020B0400000000000000" pitchFamily="50" charset="-128"/>
              </a:rPr>
              <a:t>　ぽけっとポリスで「パソコンのウイルス感染、詐欺です。」という</a:t>
            </a:r>
            <a:r>
              <a:rPr lang="ja-JP" altLang="en-US" sz="2400" dirty="0">
                <a:solidFill>
                  <a:srgbClr val="FF0000"/>
                </a:solidFill>
                <a:latin typeface="BIZ UDPゴシック" panose="020B0400000000000000" pitchFamily="50" charset="-128"/>
                <a:ea typeface="BIZ UDPゴシック" panose="020B0400000000000000" pitchFamily="50" charset="-128"/>
              </a:rPr>
              <a:t>お知らせを見たことを思い出し、見返して、騙されることなく対処できました。</a:t>
            </a:r>
            <a:endParaRPr kumimoji="1" lang="ja-JP" altLang="en-US" sz="2400" dirty="0">
              <a:solidFill>
                <a:srgbClr val="FF0000"/>
              </a:solidFill>
              <a:latin typeface="BIZ UDPゴシック" panose="020B0400000000000000" pitchFamily="50" charset="-128"/>
              <a:ea typeface="BIZ UDPゴシック" panose="020B0400000000000000" pitchFamily="50" charset="-128"/>
            </a:endParaRPr>
          </a:p>
        </p:txBody>
      </p:sp>
      <p:sp>
        <p:nvSpPr>
          <p:cNvPr id="5" name="四角形: 角を丸くする 4">
            <a:extLst>
              <a:ext uri="{FF2B5EF4-FFF2-40B4-BE49-F238E27FC236}">
                <a16:creationId xmlns:a16="http://schemas.microsoft.com/office/drawing/2014/main" id="{437F5335-C0E0-4A4A-8B42-2EAFC4F09114}"/>
              </a:ext>
            </a:extLst>
          </p:cNvPr>
          <p:cNvSpPr/>
          <p:nvPr/>
        </p:nvSpPr>
        <p:spPr>
          <a:xfrm>
            <a:off x="819326" y="411061"/>
            <a:ext cx="10268124" cy="1753299"/>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4000" dirty="0">
                <a:latin typeface="BIZ UDPゴシック" panose="020B0400000000000000" pitchFamily="50" charset="-128"/>
                <a:ea typeface="BIZ UDPゴシック" panose="020B0400000000000000" pitchFamily="50" charset="-128"/>
              </a:rPr>
              <a:t>ぽけっとポリスで情報を得ていたことで詐欺を防げたという声も多数いただいています</a:t>
            </a:r>
          </a:p>
        </p:txBody>
      </p:sp>
    </p:spTree>
    <p:extLst>
      <p:ext uri="{BB962C8B-B14F-4D97-AF65-F5344CB8AC3E}">
        <p14:creationId xmlns:p14="http://schemas.microsoft.com/office/powerpoint/2010/main" val="5618801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A3A4A827-8D3F-4DA6-B646-E4D9B5612019}"/>
              </a:ext>
            </a:extLst>
          </p:cNvPr>
          <p:cNvPicPr>
            <a:picLocks noChangeAspect="1"/>
          </p:cNvPicPr>
          <p:nvPr/>
        </p:nvPicPr>
        <p:blipFill>
          <a:blip r:embed="rId2"/>
          <a:stretch>
            <a:fillRect/>
          </a:stretch>
        </p:blipFill>
        <p:spPr>
          <a:xfrm>
            <a:off x="672605" y="1188483"/>
            <a:ext cx="5695950" cy="5286375"/>
          </a:xfrm>
          <a:prstGeom prst="rect">
            <a:avLst/>
          </a:prstGeom>
        </p:spPr>
      </p:pic>
      <p:sp>
        <p:nvSpPr>
          <p:cNvPr id="13" name="リボン: 上に曲がる 12">
            <a:extLst>
              <a:ext uri="{FF2B5EF4-FFF2-40B4-BE49-F238E27FC236}">
                <a16:creationId xmlns:a16="http://schemas.microsoft.com/office/drawing/2014/main" id="{C2CAB611-E2F0-4F8A-ACD5-D996565B5953}"/>
              </a:ext>
            </a:extLst>
          </p:cNvPr>
          <p:cNvSpPr/>
          <p:nvPr/>
        </p:nvSpPr>
        <p:spPr>
          <a:xfrm>
            <a:off x="6660859" y="1107347"/>
            <a:ext cx="5066950" cy="729842"/>
          </a:xfrm>
          <a:prstGeom prst="ribbon2">
            <a:avLst>
              <a:gd name="adj1" fmla="val 16667"/>
              <a:gd name="adj2" fmla="val 74256"/>
            </a:avLst>
          </a:prstGeom>
          <a:ln>
            <a:solidFill>
              <a:srgbClr val="FF0000"/>
            </a:solidFill>
          </a:ln>
          <a:effectLst>
            <a:glow rad="139700">
              <a:schemeClr val="accent2">
                <a:satMod val="175000"/>
                <a:alpha val="40000"/>
              </a:schemeClr>
            </a:glo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sz="2800" dirty="0">
                <a:latin typeface="BIZ UDPゴシック" panose="020B0400000000000000" pitchFamily="50" charset="-128"/>
                <a:ea typeface="BIZ UDPゴシック" panose="020B0400000000000000" pitchFamily="50" charset="-128"/>
              </a:rPr>
              <a:t>クーポンも配信</a:t>
            </a:r>
          </a:p>
        </p:txBody>
      </p:sp>
      <p:sp>
        <p:nvSpPr>
          <p:cNvPr id="14" name="テキスト ボックス 13">
            <a:extLst>
              <a:ext uri="{FF2B5EF4-FFF2-40B4-BE49-F238E27FC236}">
                <a16:creationId xmlns:a16="http://schemas.microsoft.com/office/drawing/2014/main" id="{2CA952EE-F84A-4F0E-BA44-3CC1FA68D8A7}"/>
              </a:ext>
            </a:extLst>
          </p:cNvPr>
          <p:cNvSpPr txBox="1"/>
          <p:nvPr/>
        </p:nvSpPr>
        <p:spPr>
          <a:xfrm>
            <a:off x="6660860" y="2273415"/>
            <a:ext cx="5066949" cy="3785652"/>
          </a:xfrm>
          <a:prstGeom prst="rect">
            <a:avLst/>
          </a:prstGeom>
          <a:noFill/>
        </p:spPr>
        <p:txBody>
          <a:bodyPr wrap="square" rtlCol="0">
            <a:spAutoFit/>
          </a:bodyPr>
          <a:lstStyle/>
          <a:p>
            <a:r>
              <a:rPr kumimoji="1" lang="ja-JP" altLang="en-US" sz="4000" dirty="0"/>
              <a:t>★買い物</a:t>
            </a:r>
            <a:endParaRPr kumimoji="1" lang="en-US" altLang="ja-JP" sz="4000" dirty="0"/>
          </a:p>
          <a:p>
            <a:r>
              <a:rPr lang="ja-JP" altLang="en-US" sz="4000" dirty="0"/>
              <a:t>★飲食</a:t>
            </a:r>
            <a:endParaRPr lang="en-US" altLang="ja-JP" sz="4000" dirty="0"/>
          </a:p>
          <a:p>
            <a:r>
              <a:rPr kumimoji="1" lang="ja-JP" altLang="en-US" sz="4000" dirty="0"/>
              <a:t>★アミューズメント</a:t>
            </a:r>
            <a:endParaRPr kumimoji="1" lang="en-US" altLang="ja-JP" sz="4000" dirty="0"/>
          </a:p>
          <a:p>
            <a:r>
              <a:rPr lang="ja-JP" altLang="en-US" sz="4000" dirty="0"/>
              <a:t>★自動車</a:t>
            </a:r>
            <a:endParaRPr lang="en-US" altLang="ja-JP" sz="4000" dirty="0"/>
          </a:p>
          <a:p>
            <a:r>
              <a:rPr kumimoji="1" lang="ja-JP" altLang="en-US" sz="4000" dirty="0"/>
              <a:t>★ガソリン</a:t>
            </a:r>
            <a:endParaRPr kumimoji="1" lang="en-US" altLang="ja-JP" sz="4000" dirty="0"/>
          </a:p>
          <a:p>
            <a:r>
              <a:rPr lang="ja-JP" altLang="en-US" sz="4000" dirty="0"/>
              <a:t>★建築、不動産</a:t>
            </a:r>
            <a:endParaRPr kumimoji="1" lang="ja-JP" altLang="en-US" sz="4000" dirty="0"/>
          </a:p>
        </p:txBody>
      </p:sp>
      <p:sp>
        <p:nvSpPr>
          <p:cNvPr id="15" name="テキスト ボックス 14">
            <a:extLst>
              <a:ext uri="{FF2B5EF4-FFF2-40B4-BE49-F238E27FC236}">
                <a16:creationId xmlns:a16="http://schemas.microsoft.com/office/drawing/2014/main" id="{2414FD3A-3375-40B1-AC75-3CFB47901A1B}"/>
              </a:ext>
            </a:extLst>
          </p:cNvPr>
          <p:cNvSpPr txBox="1"/>
          <p:nvPr/>
        </p:nvSpPr>
        <p:spPr>
          <a:xfrm>
            <a:off x="485251" y="447150"/>
            <a:ext cx="6175608" cy="523220"/>
          </a:xfrm>
          <a:prstGeom prst="rect">
            <a:avLst/>
          </a:prstGeom>
          <a:noFill/>
        </p:spPr>
        <p:txBody>
          <a:bodyPr wrap="square" rtlCol="0">
            <a:spAutoFit/>
          </a:bodyPr>
          <a:lstStyle/>
          <a:p>
            <a:r>
              <a:rPr kumimoji="1" lang="ja-JP" altLang="en-US" sz="2800" dirty="0">
                <a:highlight>
                  <a:srgbClr val="00FFFF"/>
                </a:highlight>
                <a:latin typeface="BIZ UDPゴシック" panose="020B0400000000000000" pitchFamily="50" charset="-128"/>
                <a:ea typeface="BIZ UDPゴシック" panose="020B0400000000000000" pitchFamily="50" charset="-128"/>
              </a:rPr>
              <a:t>ほかにも機能は盛りだくさん</a:t>
            </a:r>
          </a:p>
        </p:txBody>
      </p:sp>
    </p:spTree>
    <p:extLst>
      <p:ext uri="{BB962C8B-B14F-4D97-AF65-F5344CB8AC3E}">
        <p14:creationId xmlns:p14="http://schemas.microsoft.com/office/powerpoint/2010/main" val="31645546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BD1EAE61-B1E2-469E-A827-F8FD042E2E55}"/>
              </a:ext>
            </a:extLst>
          </p:cNvPr>
          <p:cNvSpPr txBox="1"/>
          <p:nvPr/>
        </p:nvSpPr>
        <p:spPr>
          <a:xfrm>
            <a:off x="560051" y="1467751"/>
            <a:ext cx="10484667" cy="4770537"/>
          </a:xfrm>
          <a:prstGeom prst="rect">
            <a:avLst/>
          </a:prstGeom>
          <a:noFill/>
        </p:spPr>
        <p:txBody>
          <a:bodyPr wrap="square" rtlCol="0">
            <a:spAutoFit/>
          </a:bodyPr>
          <a:lstStyle/>
          <a:p>
            <a:r>
              <a:rPr kumimoji="1" lang="ja-JP" altLang="en-US" sz="3600" dirty="0">
                <a:latin typeface="BIZ UDPゴシック" panose="020B0400000000000000" pitchFamily="50" charset="-128"/>
                <a:ea typeface="BIZ UDPゴシック" panose="020B0400000000000000" pitchFamily="50" charset="-128"/>
              </a:rPr>
              <a:t>無料で出来る３つの対策</a:t>
            </a:r>
            <a:endParaRPr kumimoji="1" lang="en-US" altLang="ja-JP" sz="3600" dirty="0">
              <a:latin typeface="BIZ UDPゴシック" panose="020B0400000000000000" pitchFamily="50" charset="-128"/>
              <a:ea typeface="BIZ UDPゴシック" panose="020B0400000000000000" pitchFamily="50" charset="-128"/>
            </a:endParaRPr>
          </a:p>
          <a:p>
            <a:endParaRPr lang="en-US" altLang="ja-JP" sz="3600" dirty="0">
              <a:latin typeface="BIZ UDPゴシック" panose="020B0400000000000000" pitchFamily="50" charset="-128"/>
              <a:ea typeface="BIZ UDPゴシック" panose="020B0400000000000000" pitchFamily="50" charset="-128"/>
            </a:endParaRPr>
          </a:p>
          <a:p>
            <a:r>
              <a:rPr kumimoji="1" lang="ja-JP" altLang="en-US" sz="3600" dirty="0">
                <a:latin typeface="BIZ UDPゴシック" panose="020B0400000000000000" pitchFamily="50" charset="-128"/>
                <a:ea typeface="BIZ UDPゴシック" panose="020B0400000000000000" pitchFamily="50" charset="-128"/>
              </a:rPr>
              <a:t>一度やっておけば、</a:t>
            </a:r>
            <a:r>
              <a:rPr kumimoji="1" lang="ja-JP" altLang="en-US" sz="4400" dirty="0">
                <a:highlight>
                  <a:srgbClr val="FF6699"/>
                </a:highlight>
                <a:latin typeface="HGP創英角ﾎﾟｯﾌﾟ体" panose="040B0A00000000000000" pitchFamily="50" charset="-128"/>
                <a:ea typeface="HGP創英角ﾎﾟｯﾌﾟ体" panose="040B0A00000000000000" pitchFamily="50" charset="-128"/>
              </a:rPr>
              <a:t>この先ずっと安心</a:t>
            </a:r>
            <a:r>
              <a:rPr kumimoji="1" lang="ja-JP" altLang="en-US" sz="3600" dirty="0">
                <a:latin typeface="BIZ UDPゴシック" panose="020B0400000000000000" pitchFamily="50" charset="-128"/>
                <a:ea typeface="BIZ UDPゴシック" panose="020B0400000000000000" pitchFamily="50" charset="-128"/>
              </a:rPr>
              <a:t>です！！</a:t>
            </a:r>
            <a:endParaRPr kumimoji="1" lang="en-US" altLang="ja-JP" sz="3600" dirty="0">
              <a:latin typeface="BIZ UDPゴシック" panose="020B0400000000000000" pitchFamily="50" charset="-128"/>
              <a:ea typeface="BIZ UDPゴシック" panose="020B0400000000000000" pitchFamily="50" charset="-128"/>
            </a:endParaRPr>
          </a:p>
          <a:p>
            <a:endParaRPr kumimoji="1" lang="en-US" altLang="ja-JP" sz="3600" dirty="0">
              <a:latin typeface="BIZ UDPゴシック" panose="020B0400000000000000" pitchFamily="50" charset="-128"/>
              <a:ea typeface="BIZ UDPゴシック" panose="020B0400000000000000" pitchFamily="50" charset="-128"/>
            </a:endParaRPr>
          </a:p>
          <a:p>
            <a:r>
              <a:rPr kumimoji="1" lang="ja-JP" altLang="en-US" sz="3600" dirty="0">
                <a:latin typeface="BIZ UDPゴシック" panose="020B0400000000000000" pitchFamily="50" charset="-128"/>
                <a:ea typeface="BIZ UDPゴシック" panose="020B0400000000000000" pitchFamily="50" charset="-128"/>
              </a:rPr>
              <a:t>ご自身だけではなく、家族、友人、同僚など</a:t>
            </a:r>
            <a:endParaRPr kumimoji="1" lang="en-US" altLang="ja-JP" sz="3600" dirty="0">
              <a:latin typeface="BIZ UDPゴシック" panose="020B0400000000000000" pitchFamily="50" charset="-128"/>
              <a:ea typeface="BIZ UDPゴシック" panose="020B0400000000000000" pitchFamily="50" charset="-128"/>
            </a:endParaRPr>
          </a:p>
          <a:p>
            <a:r>
              <a:rPr lang="ja-JP" altLang="en-US" sz="3600" dirty="0">
                <a:latin typeface="BIZ UDPゴシック" panose="020B0400000000000000" pitchFamily="50" charset="-128"/>
                <a:ea typeface="BIZ UDPゴシック" panose="020B0400000000000000" pitchFamily="50" charset="-128"/>
              </a:rPr>
              <a:t>　　　</a:t>
            </a:r>
            <a:r>
              <a:rPr kumimoji="1" lang="ja-JP" altLang="en-US" sz="4400" dirty="0">
                <a:latin typeface="BIZ UDPゴシック" panose="020B0400000000000000" pitchFamily="50" charset="-128"/>
                <a:ea typeface="BIZ UDPゴシック" panose="020B0400000000000000" pitchFamily="50" charset="-128"/>
              </a:rPr>
              <a:t>「これやっといたら安心らしいで」</a:t>
            </a:r>
            <a:endParaRPr kumimoji="1" lang="en-US" altLang="ja-JP" sz="4400" dirty="0">
              <a:latin typeface="BIZ UDPゴシック" panose="020B0400000000000000" pitchFamily="50" charset="-128"/>
              <a:ea typeface="BIZ UDPゴシック" panose="020B0400000000000000" pitchFamily="50" charset="-128"/>
            </a:endParaRPr>
          </a:p>
          <a:p>
            <a:r>
              <a:rPr kumimoji="1" lang="ja-JP" altLang="en-US" sz="3600" dirty="0">
                <a:latin typeface="BIZ UDPゴシック" panose="020B0400000000000000" pitchFamily="50" charset="-128"/>
                <a:ea typeface="BIZ UDPゴシック" panose="020B0400000000000000" pitchFamily="50" charset="-128"/>
              </a:rPr>
              <a:t>とすすめてください！</a:t>
            </a:r>
            <a:endParaRPr kumimoji="1" lang="en-US" altLang="ja-JP" sz="3600" dirty="0">
              <a:latin typeface="BIZ UDPゴシック" panose="020B0400000000000000" pitchFamily="50" charset="-128"/>
              <a:ea typeface="BIZ UDPゴシック" panose="020B0400000000000000" pitchFamily="50" charset="-128"/>
            </a:endParaRPr>
          </a:p>
          <a:p>
            <a:endParaRPr lang="en-US" altLang="ja-JP" sz="36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05056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9CC9DC-44BB-413C-AE19-44212D14AF2F}"/>
              </a:ext>
            </a:extLst>
          </p:cNvPr>
          <p:cNvSpPr>
            <a:spLocks noGrp="1"/>
          </p:cNvSpPr>
          <p:nvPr>
            <p:ph type="title"/>
          </p:nvPr>
        </p:nvSpPr>
        <p:spPr/>
        <p:txBody>
          <a:bodyPr/>
          <a:lstStyle/>
          <a:p>
            <a:r>
              <a:rPr kumimoji="1" lang="ja-JP" altLang="en-US" dirty="0"/>
              <a:t>最後に</a:t>
            </a:r>
          </a:p>
        </p:txBody>
      </p:sp>
      <p:pic>
        <p:nvPicPr>
          <p:cNvPr id="5" name="図 4">
            <a:extLst>
              <a:ext uri="{FF2B5EF4-FFF2-40B4-BE49-F238E27FC236}">
                <a16:creationId xmlns:a16="http://schemas.microsoft.com/office/drawing/2014/main" id="{29B8DA24-5787-4DA3-AB1B-6E76DAF27F99}"/>
              </a:ext>
            </a:extLst>
          </p:cNvPr>
          <p:cNvPicPr>
            <a:picLocks noChangeAspect="1"/>
          </p:cNvPicPr>
          <p:nvPr/>
        </p:nvPicPr>
        <p:blipFill>
          <a:blip r:embed="rId2"/>
          <a:stretch>
            <a:fillRect/>
          </a:stretch>
        </p:blipFill>
        <p:spPr>
          <a:xfrm>
            <a:off x="1367405" y="1392572"/>
            <a:ext cx="4202885" cy="4762617"/>
          </a:xfrm>
          <a:prstGeom prst="rect">
            <a:avLst/>
          </a:prstGeom>
        </p:spPr>
      </p:pic>
      <p:sp>
        <p:nvSpPr>
          <p:cNvPr id="6" name="テキスト ボックス 5">
            <a:extLst>
              <a:ext uri="{FF2B5EF4-FFF2-40B4-BE49-F238E27FC236}">
                <a16:creationId xmlns:a16="http://schemas.microsoft.com/office/drawing/2014/main" id="{049922DD-52C8-4166-ACA2-5B9F2B16C3CD}"/>
              </a:ext>
            </a:extLst>
          </p:cNvPr>
          <p:cNvSpPr txBox="1"/>
          <p:nvPr/>
        </p:nvSpPr>
        <p:spPr>
          <a:xfrm>
            <a:off x="5703175" y="866862"/>
            <a:ext cx="5922628" cy="4093428"/>
          </a:xfrm>
          <a:prstGeom prst="rect">
            <a:avLst/>
          </a:prstGeom>
          <a:noFill/>
        </p:spPr>
        <p:txBody>
          <a:bodyPr wrap="square" rtlCol="0">
            <a:spAutoFit/>
          </a:bodyPr>
          <a:lstStyle/>
          <a:p>
            <a:r>
              <a:rPr kumimoji="1" lang="ja-JP" altLang="en-US" sz="2800" dirty="0"/>
              <a:t>県警ホームページに特設サイト設置</a:t>
            </a:r>
            <a:endParaRPr kumimoji="1" lang="en-US" altLang="ja-JP" sz="2800" dirty="0"/>
          </a:p>
          <a:p>
            <a:r>
              <a:rPr kumimoji="1" lang="ja-JP" altLang="en-US" sz="2800" dirty="0"/>
              <a:t>　　・チラシデータ</a:t>
            </a:r>
            <a:endParaRPr kumimoji="1" lang="en-US" altLang="ja-JP" sz="2800" dirty="0"/>
          </a:p>
          <a:p>
            <a:r>
              <a:rPr lang="ja-JP" altLang="en-US" sz="2800" dirty="0"/>
              <a:t>　　・音声データ</a:t>
            </a:r>
            <a:endParaRPr lang="en-US" altLang="ja-JP" sz="2800" dirty="0"/>
          </a:p>
          <a:p>
            <a:r>
              <a:rPr kumimoji="1" lang="ja-JP" altLang="en-US" sz="2800" dirty="0"/>
              <a:t>　　・案内文書ひな型</a:t>
            </a:r>
            <a:endParaRPr kumimoji="1" lang="en-US" altLang="ja-JP" sz="2800" dirty="0"/>
          </a:p>
          <a:p>
            <a:r>
              <a:rPr kumimoji="1" lang="ja-JP" altLang="en-US" sz="2800" dirty="0"/>
              <a:t>など</a:t>
            </a:r>
            <a:r>
              <a:rPr kumimoji="1" lang="ja-JP" altLang="en-US" sz="3600" dirty="0">
                <a:highlight>
                  <a:srgbClr val="FFFF00"/>
                </a:highlight>
                <a:latin typeface="HGP創英角ﾎﾟｯﾌﾟ体" panose="040B0A00000000000000" pitchFamily="50" charset="-128"/>
                <a:ea typeface="HGP創英角ﾎﾟｯﾌﾟ体" panose="040B0A00000000000000" pitchFamily="50" charset="-128"/>
              </a:rPr>
              <a:t>啓発用フリー素材</a:t>
            </a:r>
            <a:r>
              <a:rPr kumimoji="1" lang="ja-JP" altLang="en-US" sz="2800" dirty="0"/>
              <a:t>を掲載しています</a:t>
            </a:r>
            <a:endParaRPr kumimoji="1" lang="en-US" altLang="ja-JP" sz="2800" dirty="0"/>
          </a:p>
          <a:p>
            <a:endParaRPr lang="en-US" altLang="ja-JP" sz="2800" dirty="0"/>
          </a:p>
          <a:p>
            <a:r>
              <a:rPr kumimoji="1" lang="ja-JP" altLang="en-US" sz="2800" dirty="0"/>
              <a:t>ぜひご活用していただき、たくさんの人に広げていきましょう</a:t>
            </a:r>
            <a:endParaRPr kumimoji="1" lang="en-US" altLang="ja-JP" sz="2800" dirty="0"/>
          </a:p>
        </p:txBody>
      </p:sp>
      <p:sp>
        <p:nvSpPr>
          <p:cNvPr id="3" name="テキスト ボックス 2">
            <a:extLst>
              <a:ext uri="{FF2B5EF4-FFF2-40B4-BE49-F238E27FC236}">
                <a16:creationId xmlns:a16="http://schemas.microsoft.com/office/drawing/2014/main" id="{61808B53-0A7C-4DEA-B567-9D439171DB04}"/>
              </a:ext>
            </a:extLst>
          </p:cNvPr>
          <p:cNvSpPr txBox="1"/>
          <p:nvPr/>
        </p:nvSpPr>
        <p:spPr>
          <a:xfrm>
            <a:off x="6621712" y="5587274"/>
            <a:ext cx="2893349" cy="584775"/>
          </a:xfrm>
          <a:prstGeom prst="rect">
            <a:avLst/>
          </a:prstGeom>
          <a:noFill/>
          <a:ln>
            <a:solidFill>
              <a:schemeClr val="tx1"/>
            </a:solidFill>
          </a:ln>
        </p:spPr>
        <p:txBody>
          <a:bodyPr wrap="square" rtlCol="0">
            <a:spAutoFit/>
          </a:bodyPr>
          <a:lstStyle/>
          <a:p>
            <a:r>
              <a:rPr kumimoji="1" lang="ja-JP" altLang="en-US" sz="3200" dirty="0">
                <a:latin typeface="BIZ UDPゴシック" panose="020B0400000000000000" pitchFamily="50" charset="-128"/>
                <a:ea typeface="BIZ UDPゴシック" panose="020B0400000000000000" pitchFamily="50" charset="-128"/>
              </a:rPr>
              <a:t>トクまも　しが</a:t>
            </a:r>
          </a:p>
        </p:txBody>
      </p:sp>
      <p:sp>
        <p:nvSpPr>
          <p:cNvPr id="4" name="テキスト ボックス 3">
            <a:extLst>
              <a:ext uri="{FF2B5EF4-FFF2-40B4-BE49-F238E27FC236}">
                <a16:creationId xmlns:a16="http://schemas.microsoft.com/office/drawing/2014/main" id="{B35BF6CE-4CC7-4ACF-83B6-5A1EFE352CCD}"/>
              </a:ext>
            </a:extLst>
          </p:cNvPr>
          <p:cNvSpPr txBox="1"/>
          <p:nvPr/>
        </p:nvSpPr>
        <p:spPr>
          <a:xfrm>
            <a:off x="9479803" y="5525718"/>
            <a:ext cx="1706217" cy="707886"/>
          </a:xfrm>
          <a:prstGeom prst="rect">
            <a:avLst/>
          </a:prstGeom>
          <a:noFill/>
        </p:spPr>
        <p:txBody>
          <a:bodyPr wrap="square" rtlCol="0">
            <a:spAutoFit/>
          </a:bodyPr>
          <a:lstStyle/>
          <a:p>
            <a:r>
              <a:rPr kumimoji="1" lang="ja-JP" altLang="en-US" dirty="0"/>
              <a:t>で</a:t>
            </a:r>
            <a:r>
              <a:rPr kumimoji="1" lang="ja-JP" altLang="en-US" sz="4000" dirty="0">
                <a:latin typeface="BIZ UDPゴシック" panose="020B0400000000000000" pitchFamily="50" charset="-128"/>
                <a:ea typeface="BIZ UDPゴシック" panose="020B0400000000000000" pitchFamily="50" charset="-128"/>
              </a:rPr>
              <a:t>検索</a:t>
            </a:r>
            <a:endParaRPr kumimoji="1" lang="ja-JP" altLang="en-US"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9245934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思考の吹き出し: 雲形 8">
            <a:extLst>
              <a:ext uri="{FF2B5EF4-FFF2-40B4-BE49-F238E27FC236}">
                <a16:creationId xmlns:a16="http://schemas.microsoft.com/office/drawing/2014/main" id="{A6A3EC0A-9A81-43F9-8137-97759D8F92B4}"/>
              </a:ext>
            </a:extLst>
          </p:cNvPr>
          <p:cNvSpPr/>
          <p:nvPr/>
        </p:nvSpPr>
        <p:spPr>
          <a:xfrm>
            <a:off x="6909733" y="689591"/>
            <a:ext cx="4490906" cy="2843868"/>
          </a:xfrm>
          <a:prstGeom prst="cloudCallout">
            <a:avLst>
              <a:gd name="adj1" fmla="val -72763"/>
              <a:gd name="adj2" fmla="val 29462"/>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テキスト ボックス 3">
            <a:extLst>
              <a:ext uri="{FF2B5EF4-FFF2-40B4-BE49-F238E27FC236}">
                <a16:creationId xmlns:a16="http://schemas.microsoft.com/office/drawing/2014/main" id="{944EC776-6D86-49F4-A5C2-D372E2B278EB}"/>
              </a:ext>
            </a:extLst>
          </p:cNvPr>
          <p:cNvSpPr txBox="1"/>
          <p:nvPr/>
        </p:nvSpPr>
        <p:spPr>
          <a:xfrm>
            <a:off x="539691" y="624883"/>
            <a:ext cx="9406856" cy="2554545"/>
          </a:xfrm>
          <a:prstGeom prst="rect">
            <a:avLst/>
          </a:prstGeom>
          <a:noFill/>
        </p:spPr>
        <p:txBody>
          <a:bodyPr wrap="square" rtlCol="0">
            <a:spAutoFit/>
          </a:bodyPr>
          <a:lstStyle/>
          <a:p>
            <a:r>
              <a:rPr kumimoji="1" lang="ja-JP" altLang="en-US" sz="4000" dirty="0"/>
              <a:t>せっかく知っていただいた</a:t>
            </a:r>
            <a:endParaRPr kumimoji="1" lang="en-US" altLang="ja-JP" sz="4000" dirty="0"/>
          </a:p>
          <a:p>
            <a:r>
              <a:rPr kumimoji="1" lang="ja-JP" altLang="en-US" sz="4000" dirty="0"/>
              <a:t>この対策</a:t>
            </a:r>
            <a:endParaRPr kumimoji="1" lang="en-US" altLang="ja-JP" sz="4000" dirty="0"/>
          </a:p>
          <a:p>
            <a:endParaRPr lang="en-US" altLang="ja-JP" sz="4000" dirty="0"/>
          </a:p>
          <a:p>
            <a:r>
              <a:rPr kumimoji="1" lang="ja-JP" altLang="en-US" sz="4000" dirty="0"/>
              <a:t>いつやりますか？</a:t>
            </a:r>
          </a:p>
        </p:txBody>
      </p:sp>
      <p:sp>
        <p:nvSpPr>
          <p:cNvPr id="5" name="テキスト ボックス 4">
            <a:extLst>
              <a:ext uri="{FF2B5EF4-FFF2-40B4-BE49-F238E27FC236}">
                <a16:creationId xmlns:a16="http://schemas.microsoft.com/office/drawing/2014/main" id="{47DB8959-C9FB-4657-AC47-5DE2027E1FD7}"/>
              </a:ext>
            </a:extLst>
          </p:cNvPr>
          <p:cNvSpPr txBox="1"/>
          <p:nvPr/>
        </p:nvSpPr>
        <p:spPr>
          <a:xfrm>
            <a:off x="707471" y="3887490"/>
            <a:ext cx="8264555" cy="1862048"/>
          </a:xfrm>
          <a:prstGeom prst="rect">
            <a:avLst/>
          </a:prstGeom>
          <a:noFill/>
        </p:spPr>
        <p:txBody>
          <a:bodyPr wrap="square" rtlCol="0">
            <a:spAutoFit/>
          </a:bodyPr>
          <a:lstStyle/>
          <a:p>
            <a:r>
              <a:rPr kumimoji="1" lang="ja-JP" altLang="en-US" sz="11500" dirty="0">
                <a:latin typeface="HGP創英角ﾎﾟｯﾌﾟ体" panose="040B0A00000000000000" pitchFamily="50" charset="-128"/>
                <a:ea typeface="HGP創英角ﾎﾟｯﾌﾟ体" panose="040B0A00000000000000" pitchFamily="50" charset="-128"/>
              </a:rPr>
              <a:t>今でしょ！！</a:t>
            </a:r>
          </a:p>
        </p:txBody>
      </p:sp>
      <p:pic>
        <p:nvPicPr>
          <p:cNvPr id="7" name="図 6">
            <a:extLst>
              <a:ext uri="{FF2B5EF4-FFF2-40B4-BE49-F238E27FC236}">
                <a16:creationId xmlns:a16="http://schemas.microsoft.com/office/drawing/2014/main" id="{9F5CC80D-E5F5-4DAD-A6C0-704A59EE30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1508" y="3675013"/>
            <a:ext cx="1770077" cy="2287002"/>
          </a:xfrm>
          <a:prstGeom prst="rect">
            <a:avLst/>
          </a:prstGeom>
        </p:spPr>
      </p:pic>
      <p:pic>
        <p:nvPicPr>
          <p:cNvPr id="8" name="図 7">
            <a:extLst>
              <a:ext uri="{FF2B5EF4-FFF2-40B4-BE49-F238E27FC236}">
                <a16:creationId xmlns:a16="http://schemas.microsoft.com/office/drawing/2014/main" id="{5A75BC2A-5BEF-40C7-8E61-0CF82F506869}"/>
              </a:ext>
            </a:extLst>
          </p:cNvPr>
          <p:cNvPicPr>
            <a:picLocks noChangeAspect="1"/>
          </p:cNvPicPr>
          <p:nvPr/>
        </p:nvPicPr>
        <p:blipFill>
          <a:blip r:embed="rId3"/>
          <a:stretch>
            <a:fillRect/>
          </a:stretch>
        </p:blipFill>
        <p:spPr>
          <a:xfrm>
            <a:off x="7791974" y="1294126"/>
            <a:ext cx="2820099" cy="14348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9633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09953F-6930-4CDB-98F4-6995C0161AD5}"/>
              </a:ext>
            </a:extLst>
          </p:cNvPr>
          <p:cNvSpPr>
            <a:spLocks noGrp="1"/>
          </p:cNvSpPr>
          <p:nvPr>
            <p:ph type="title"/>
          </p:nvPr>
        </p:nvSpPr>
        <p:spPr>
          <a:xfrm>
            <a:off x="482127" y="571232"/>
            <a:ext cx="10515600" cy="1325563"/>
          </a:xfrm>
        </p:spPr>
        <p:txBody>
          <a:bodyPr>
            <a:normAutofit/>
          </a:bodyPr>
          <a:lstStyle/>
          <a:p>
            <a:r>
              <a:rPr kumimoji="1" lang="ja-JP" altLang="en-US" sz="6000" dirty="0">
                <a:latin typeface="BIZ UDPゴシック" panose="020B0400000000000000" pitchFamily="50" charset="-128"/>
                <a:ea typeface="BIZ UDPゴシック" panose="020B0400000000000000" pitchFamily="50" charset="-128"/>
              </a:rPr>
              <a:t>３つの対策</a:t>
            </a:r>
          </a:p>
        </p:txBody>
      </p:sp>
      <p:sp>
        <p:nvSpPr>
          <p:cNvPr id="3" name="コンテンツ プレースホルダー 2">
            <a:extLst>
              <a:ext uri="{FF2B5EF4-FFF2-40B4-BE49-F238E27FC236}">
                <a16:creationId xmlns:a16="http://schemas.microsoft.com/office/drawing/2014/main" id="{41BAF4D1-93A2-4757-ABF0-6554967D9AB9}"/>
              </a:ext>
            </a:extLst>
          </p:cNvPr>
          <p:cNvSpPr>
            <a:spLocks noGrp="1"/>
          </p:cNvSpPr>
          <p:nvPr>
            <p:ph idx="1"/>
          </p:nvPr>
        </p:nvSpPr>
        <p:spPr>
          <a:xfrm>
            <a:off x="631135" y="2245138"/>
            <a:ext cx="10929730" cy="3912566"/>
          </a:xfrm>
        </p:spPr>
        <p:txBody>
          <a:bodyPr>
            <a:normAutofit/>
          </a:bodyPr>
          <a:lstStyle/>
          <a:p>
            <a:pPr marL="0" indent="0">
              <a:buNone/>
            </a:pPr>
            <a:r>
              <a:rPr kumimoji="1" lang="ja-JP" altLang="en-US" sz="4000" dirty="0"/>
              <a:t>①固定電話の国際電話休止</a:t>
            </a:r>
            <a:endParaRPr kumimoji="1" lang="en-US" altLang="ja-JP" sz="4000" dirty="0"/>
          </a:p>
          <a:p>
            <a:pPr marL="0" indent="0">
              <a:buNone/>
            </a:pPr>
            <a:endParaRPr lang="en-US" altLang="ja-JP" sz="4000" dirty="0"/>
          </a:p>
          <a:p>
            <a:pPr marL="0" indent="0">
              <a:buNone/>
            </a:pPr>
            <a:r>
              <a:rPr lang="ja-JP" altLang="en-US" sz="4000" dirty="0"/>
              <a:t>②スマホに詐欺対策アプリを入れる</a:t>
            </a:r>
            <a:endParaRPr lang="en-US" altLang="ja-JP" sz="4000" dirty="0"/>
          </a:p>
          <a:p>
            <a:pPr marL="0" indent="0">
              <a:buNone/>
            </a:pPr>
            <a:endParaRPr kumimoji="1" lang="en-US" altLang="ja-JP" sz="4000" dirty="0"/>
          </a:p>
          <a:p>
            <a:pPr marL="0" indent="0">
              <a:buNone/>
            </a:pPr>
            <a:r>
              <a:rPr kumimoji="1" lang="ja-JP" altLang="en-US" sz="4000" dirty="0"/>
              <a:t>③ぽけっとポリスで滋賀県の防犯情報に触れる</a:t>
            </a:r>
          </a:p>
        </p:txBody>
      </p:sp>
    </p:spTree>
    <p:extLst>
      <p:ext uri="{BB962C8B-B14F-4D97-AF65-F5344CB8AC3E}">
        <p14:creationId xmlns:p14="http://schemas.microsoft.com/office/powerpoint/2010/main" val="6188443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a:hlinkClick r:id="" action="ppaction://ole?verb=0"/>
            <a:extLst>
              <a:ext uri="{FF2B5EF4-FFF2-40B4-BE49-F238E27FC236}">
                <a16:creationId xmlns:a16="http://schemas.microsoft.com/office/drawing/2014/main" id="{69AED083-AC2B-42D7-8DAC-2D0EA0099B0E}"/>
              </a:ext>
            </a:extLst>
          </p:cNvPr>
          <p:cNvGraphicFramePr>
            <a:graphicFrameLocks noChangeAspect="1"/>
          </p:cNvGraphicFramePr>
          <p:nvPr>
            <p:extLst>
              <p:ext uri="{D42A27DB-BD31-4B8C-83A1-F6EECF244321}">
                <p14:modId xmlns:p14="http://schemas.microsoft.com/office/powerpoint/2010/main" val="3160555873"/>
              </p:ext>
            </p:extLst>
          </p:nvPr>
        </p:nvGraphicFramePr>
        <p:xfrm>
          <a:off x="3794689" y="259360"/>
          <a:ext cx="4602622" cy="6510556"/>
        </p:xfrm>
        <a:graphic>
          <a:graphicData uri="http://schemas.openxmlformats.org/presentationml/2006/ole">
            <mc:AlternateContent xmlns:mc="http://schemas.openxmlformats.org/markup-compatibility/2006">
              <mc:Choice xmlns:v="urn:schemas-microsoft-com:vml" Requires="v">
                <p:oleObj spid="_x0000_s2050" name="Presentation" r:id="rId3" imgW="3779709" imgH="5346317" progId="PowerPoint.Show.12">
                  <p:embed/>
                </p:oleObj>
              </mc:Choice>
              <mc:Fallback>
                <p:oleObj name="Presentation" r:id="rId3" imgW="3779709" imgH="5346317" progId="PowerPoint.Show.12">
                  <p:embed/>
                  <p:pic>
                    <p:nvPicPr>
                      <p:cNvPr id="0" name=""/>
                      <p:cNvPicPr/>
                      <p:nvPr/>
                    </p:nvPicPr>
                    <p:blipFill>
                      <a:blip r:embed="rId4"/>
                      <a:stretch>
                        <a:fillRect/>
                      </a:stretch>
                    </p:blipFill>
                    <p:spPr>
                      <a:xfrm>
                        <a:off x="3794689" y="259360"/>
                        <a:ext cx="4602622" cy="6510556"/>
                      </a:xfrm>
                      <a:prstGeom prst="rect">
                        <a:avLst/>
                      </a:prstGeom>
                    </p:spPr>
                  </p:pic>
                </p:oleObj>
              </mc:Fallback>
            </mc:AlternateContent>
          </a:graphicData>
        </a:graphic>
      </p:graphicFrame>
    </p:spTree>
    <p:extLst>
      <p:ext uri="{BB962C8B-B14F-4D97-AF65-F5344CB8AC3E}">
        <p14:creationId xmlns:p14="http://schemas.microsoft.com/office/powerpoint/2010/main" val="1668315632"/>
      </p:ext>
    </p:extLst>
  </p:cSld>
  <p:clrMapOvr>
    <a:masterClrMapping/>
  </p:clrMapOvr>
  <mc:AlternateContent xmlns:mc="http://schemas.openxmlformats.org/markup-compatibility/2006" xmlns:p14="http://schemas.microsoft.com/office/powerpoint/2010/main">
    <mc:Choice Requires="p14">
      <p:transition spd="slow" p14:dur="2000" advTm="4605"/>
    </mc:Choice>
    <mc:Fallback xmlns="">
      <p:transition spd="slow" advTm="4605"/>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35CEC78D-FB86-4E1B-8B7F-7E834CE5B55B}"/>
              </a:ext>
            </a:extLst>
          </p:cNvPr>
          <p:cNvPicPr>
            <a:picLocks noChangeAspect="1"/>
          </p:cNvPicPr>
          <p:nvPr/>
        </p:nvPicPr>
        <p:blipFill>
          <a:blip r:embed="rId2"/>
          <a:stretch>
            <a:fillRect/>
          </a:stretch>
        </p:blipFill>
        <p:spPr>
          <a:xfrm>
            <a:off x="636105" y="253901"/>
            <a:ext cx="4762648" cy="6350197"/>
          </a:xfrm>
          <a:prstGeom prst="rect">
            <a:avLst/>
          </a:prstGeom>
          <a:ln>
            <a:solidFill>
              <a:schemeClr val="tx1"/>
            </a:solidFill>
          </a:ln>
        </p:spPr>
      </p:pic>
      <p:pic>
        <p:nvPicPr>
          <p:cNvPr id="8" name="図 7">
            <a:extLst>
              <a:ext uri="{FF2B5EF4-FFF2-40B4-BE49-F238E27FC236}">
                <a16:creationId xmlns:a16="http://schemas.microsoft.com/office/drawing/2014/main" id="{2E6A9940-FDCE-4E47-AE28-2CB09238A3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9478" y="253901"/>
            <a:ext cx="4074075" cy="3055556"/>
          </a:xfrm>
          <a:prstGeom prst="rect">
            <a:avLst/>
          </a:prstGeom>
        </p:spPr>
      </p:pic>
      <p:pic>
        <p:nvPicPr>
          <p:cNvPr id="11" name="図 10">
            <a:extLst>
              <a:ext uri="{FF2B5EF4-FFF2-40B4-BE49-F238E27FC236}">
                <a16:creationId xmlns:a16="http://schemas.microsoft.com/office/drawing/2014/main" id="{0EA10AC6-EE11-4B2F-BAFF-9F91321217FA}"/>
              </a:ext>
            </a:extLst>
          </p:cNvPr>
          <p:cNvPicPr>
            <a:picLocks noChangeAspect="1"/>
          </p:cNvPicPr>
          <p:nvPr/>
        </p:nvPicPr>
        <p:blipFill>
          <a:blip r:embed="rId4"/>
          <a:stretch>
            <a:fillRect/>
          </a:stretch>
        </p:blipFill>
        <p:spPr>
          <a:xfrm>
            <a:off x="5681085" y="3548544"/>
            <a:ext cx="4075544" cy="3055554"/>
          </a:xfrm>
          <a:prstGeom prst="rect">
            <a:avLst/>
          </a:prstGeom>
        </p:spPr>
      </p:pic>
    </p:spTree>
    <p:extLst>
      <p:ext uri="{BB962C8B-B14F-4D97-AF65-F5344CB8AC3E}">
        <p14:creationId xmlns:p14="http://schemas.microsoft.com/office/powerpoint/2010/main" val="25887566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74921055-9E2D-445A-A0D7-1623CA4AB58B}"/>
              </a:ext>
            </a:extLst>
          </p:cNvPr>
          <p:cNvPicPr>
            <a:picLocks noChangeAspect="1"/>
          </p:cNvPicPr>
          <p:nvPr/>
        </p:nvPicPr>
        <p:blipFill>
          <a:blip r:embed="rId2"/>
          <a:stretch>
            <a:fillRect/>
          </a:stretch>
        </p:blipFill>
        <p:spPr>
          <a:xfrm>
            <a:off x="503583" y="178828"/>
            <a:ext cx="4406363" cy="6167343"/>
          </a:xfrm>
          <a:prstGeom prst="rect">
            <a:avLst/>
          </a:prstGeom>
          <a:ln>
            <a:solidFill>
              <a:schemeClr val="tx1"/>
            </a:solidFill>
          </a:ln>
        </p:spPr>
      </p:pic>
      <p:pic>
        <p:nvPicPr>
          <p:cNvPr id="6" name="図 5">
            <a:extLst>
              <a:ext uri="{FF2B5EF4-FFF2-40B4-BE49-F238E27FC236}">
                <a16:creationId xmlns:a16="http://schemas.microsoft.com/office/drawing/2014/main" id="{F87DB647-BD90-4403-9460-54EED3CAEC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3496" y="321365"/>
            <a:ext cx="4002156" cy="3001617"/>
          </a:xfrm>
          <a:prstGeom prst="rect">
            <a:avLst/>
          </a:prstGeom>
        </p:spPr>
      </p:pic>
      <p:pic>
        <p:nvPicPr>
          <p:cNvPr id="9" name="図 8">
            <a:extLst>
              <a:ext uri="{FF2B5EF4-FFF2-40B4-BE49-F238E27FC236}">
                <a16:creationId xmlns:a16="http://schemas.microsoft.com/office/drawing/2014/main" id="{7B3BB754-4753-4130-B3FB-FDCFF4FD8A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0080" y="3387055"/>
            <a:ext cx="4502091" cy="3376569"/>
          </a:xfrm>
          <a:prstGeom prst="rect">
            <a:avLst/>
          </a:prstGeom>
        </p:spPr>
      </p:pic>
    </p:spTree>
    <p:extLst>
      <p:ext uri="{BB962C8B-B14F-4D97-AF65-F5344CB8AC3E}">
        <p14:creationId xmlns:p14="http://schemas.microsoft.com/office/powerpoint/2010/main" val="31899612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82142103-ED69-4484-8BD6-DE95D6EC78DB}"/>
              </a:ext>
            </a:extLst>
          </p:cNvPr>
          <p:cNvGraphicFramePr>
            <a:graphicFrameLocks/>
          </p:cNvGraphicFramePr>
          <p:nvPr>
            <p:extLst>
              <p:ext uri="{D42A27DB-BD31-4B8C-83A1-F6EECF244321}">
                <p14:modId xmlns:p14="http://schemas.microsoft.com/office/powerpoint/2010/main" val="4248012487"/>
              </p:ext>
            </p:extLst>
          </p:nvPr>
        </p:nvGraphicFramePr>
        <p:xfrm>
          <a:off x="847288" y="486561"/>
          <a:ext cx="10654018" cy="59226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4425483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602</TotalTime>
  <Words>1446</Words>
  <Application>Microsoft Office PowerPoint</Application>
  <PresentationFormat>ワイド画面</PresentationFormat>
  <Paragraphs>295</Paragraphs>
  <Slides>50</Slides>
  <Notes>0</Notes>
  <HiddenSlides>0</HiddenSlides>
  <MMClips>0</MMClips>
  <ScaleCrop>false</ScaleCrop>
  <HeadingPairs>
    <vt:vector size="8" baseType="variant">
      <vt:variant>
        <vt:lpstr>使用されているフォント</vt:lpstr>
      </vt:variant>
      <vt:variant>
        <vt:i4>11</vt:i4>
      </vt:variant>
      <vt:variant>
        <vt:lpstr>テーマ</vt:lpstr>
      </vt:variant>
      <vt:variant>
        <vt:i4>1</vt:i4>
      </vt:variant>
      <vt:variant>
        <vt:lpstr>埋め込まれた OLE サーバー</vt:lpstr>
      </vt:variant>
      <vt:variant>
        <vt:i4>2</vt:i4>
      </vt:variant>
      <vt:variant>
        <vt:lpstr>スライド タイトル</vt:lpstr>
      </vt:variant>
      <vt:variant>
        <vt:i4>50</vt:i4>
      </vt:variant>
    </vt:vector>
  </HeadingPairs>
  <TitlesOfParts>
    <vt:vector size="64" baseType="lpstr">
      <vt:lpstr>BIZ UDPゴシック</vt:lpstr>
      <vt:lpstr>BIZ UDP明朝 Medium</vt:lpstr>
      <vt:lpstr>BIZ UDゴシック</vt:lpstr>
      <vt:lpstr>HGP創英角ﾎﾟｯﾌﾟ体</vt:lpstr>
      <vt:lpstr>HGS教科書体</vt:lpstr>
      <vt:lpstr>HGS創英角ﾎﾟｯﾌﾟ体</vt:lpstr>
      <vt:lpstr>HG創英角ﾎﾟｯﾌﾟ体</vt:lpstr>
      <vt:lpstr>UD デジタル 教科書体 NK-B</vt:lpstr>
      <vt:lpstr>游ゴシック</vt:lpstr>
      <vt:lpstr>游ゴシック Light</vt:lpstr>
      <vt:lpstr>Arial</vt:lpstr>
      <vt:lpstr>Office テーマ</vt:lpstr>
      <vt:lpstr>Acrobat Document</vt:lpstr>
      <vt:lpstr>Microsoft 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みなさん～県警防犯アプリ ぽけっとポリスしが入れてますか？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最後に</vt:lpstr>
      <vt:lpstr>PowerPoint プレゼンテーション</vt:lpstr>
      <vt:lpstr>３つの対策</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健二</dc:creator>
  <cp:lastModifiedBy>小林 健二</cp:lastModifiedBy>
  <cp:revision>86</cp:revision>
  <dcterms:created xsi:type="dcterms:W3CDTF">2026-06-24T04:18:14Z</dcterms:created>
  <dcterms:modified xsi:type="dcterms:W3CDTF">2026-10-06T05:57:01Z</dcterms:modified>
</cp:coreProperties>
</file>